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363" r:id="rId2"/>
    <p:sldId id="364" r:id="rId3"/>
    <p:sldId id="365" r:id="rId4"/>
    <p:sldId id="366" r:id="rId5"/>
    <p:sldId id="367" r:id="rId6"/>
    <p:sldId id="368" r:id="rId7"/>
    <p:sldId id="369" r:id="rId8"/>
    <p:sldId id="370" r:id="rId9"/>
    <p:sldId id="371" r:id="rId10"/>
    <p:sldId id="372" r:id="rId11"/>
    <p:sldId id="373" r:id="rId12"/>
    <p:sldId id="332" r:id="rId13"/>
    <p:sldId id="374" r:id="rId14"/>
    <p:sldId id="289" r:id="rId15"/>
    <p:sldId id="290" r:id="rId16"/>
    <p:sldId id="291" r:id="rId17"/>
    <p:sldId id="292" r:id="rId18"/>
    <p:sldId id="375" r:id="rId19"/>
    <p:sldId id="376" r:id="rId20"/>
    <p:sldId id="377" r:id="rId21"/>
    <p:sldId id="378" r:id="rId22"/>
    <p:sldId id="379" r:id="rId23"/>
    <p:sldId id="380" r:id="rId24"/>
    <p:sldId id="381" r:id="rId25"/>
    <p:sldId id="382" r:id="rId26"/>
    <p:sldId id="324" r:id="rId27"/>
    <p:sldId id="300" r:id="rId28"/>
    <p:sldId id="383" r:id="rId29"/>
    <p:sldId id="384" r:id="rId30"/>
    <p:sldId id="334" r:id="rId31"/>
    <p:sldId id="385" r:id="rId32"/>
    <p:sldId id="386" r:id="rId33"/>
    <p:sldId id="338" r:id="rId34"/>
    <p:sldId id="339" r:id="rId35"/>
    <p:sldId id="340" r:id="rId36"/>
    <p:sldId id="337" r:id="rId37"/>
    <p:sldId id="387" r:id="rId38"/>
    <p:sldId id="388" r:id="rId39"/>
    <p:sldId id="330" r:id="rId40"/>
    <p:sldId id="341" r:id="rId41"/>
    <p:sldId id="342" r:id="rId42"/>
    <p:sldId id="343" r:id="rId43"/>
    <p:sldId id="344" r:id="rId44"/>
    <p:sldId id="345" r:id="rId45"/>
    <p:sldId id="346" r:id="rId46"/>
    <p:sldId id="347" r:id="rId47"/>
    <p:sldId id="348" r:id="rId48"/>
    <p:sldId id="349" r:id="rId49"/>
    <p:sldId id="350" r:id="rId50"/>
    <p:sldId id="351" r:id="rId51"/>
    <p:sldId id="352" r:id="rId52"/>
    <p:sldId id="353" r:id="rId53"/>
    <p:sldId id="354" r:id="rId54"/>
    <p:sldId id="355" r:id="rId55"/>
    <p:sldId id="356" r:id="rId56"/>
    <p:sldId id="357" r:id="rId57"/>
    <p:sldId id="358" r:id="rId58"/>
    <p:sldId id="359" r:id="rId59"/>
    <p:sldId id="360" r:id="rId60"/>
    <p:sldId id="361" r:id="rId61"/>
    <p:sldId id="362"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97" autoAdjust="0"/>
    <p:restoredTop sz="92883" autoAdjust="0"/>
  </p:normalViewPr>
  <p:slideViewPr>
    <p:cSldViewPr>
      <p:cViewPr>
        <p:scale>
          <a:sx n="66" d="100"/>
          <a:sy n="66" d="100"/>
        </p:scale>
        <p:origin x="-72" y="-162"/>
      </p:cViewPr>
      <p:guideLst>
        <p:guide orient="horz" pos="2160"/>
        <p:guide pos="2880"/>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0E9CB9-6C92-4742-8938-F63E57E087F4}" type="datetimeFigureOut">
              <a:rPr lang="en-US" smtClean="0"/>
              <a:t>10/14/2022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211593-29E9-48A4-A917-118C972A6380}" type="slidenum">
              <a:rPr lang="en-US" smtClean="0"/>
              <a:t>‹#›</a:t>
            </a:fld>
            <a:endParaRPr lang="en-US"/>
          </a:p>
        </p:txBody>
      </p:sp>
    </p:spTree>
    <p:extLst>
      <p:ext uri="{BB962C8B-B14F-4D97-AF65-F5344CB8AC3E}">
        <p14:creationId xmlns:p14="http://schemas.microsoft.com/office/powerpoint/2010/main" val="3176732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baseline="0" dirty="0" smtClean="0">
                <a:solidFill>
                  <a:schemeClr val="tx1"/>
                </a:solidFill>
                <a:latin typeface="+mn-lt"/>
                <a:ea typeface="+mn-ea"/>
                <a:cs typeface="+mn-cs"/>
              </a:rPr>
              <a:t>Sistemi koji su potencijalni kandidati za unapređenje kroz uvođenje informacionog sistema su veoma različiti i heterogeni. Njihova IKT infrastruktura najčešće treba da odgovori heterogenim zahtevima kao što su potrebe za komunikacijama, spoznajne i potrebe za rezonovanjem, potrebe za efikasnim obavljanjem rutinskih operacija, itd. </a:t>
            </a:r>
            <a:endParaRPr lang="en-US" dirty="0"/>
          </a:p>
        </p:txBody>
      </p:sp>
      <p:sp>
        <p:nvSpPr>
          <p:cNvPr id="4" name="Slide Number Placeholder 3"/>
          <p:cNvSpPr>
            <a:spLocks noGrp="1"/>
          </p:cNvSpPr>
          <p:nvPr>
            <p:ph type="sldNum" sz="quarter" idx="10"/>
          </p:nvPr>
        </p:nvSpPr>
        <p:spPr/>
        <p:txBody>
          <a:bodyPr/>
          <a:lstStyle/>
          <a:p>
            <a:fld id="{B2211593-29E9-48A4-A917-118C972A6380}" type="slidenum">
              <a:rPr lang="en-US" smtClean="0"/>
              <a:t>12</a:t>
            </a:fld>
            <a:endParaRPr lang="en-US"/>
          </a:p>
        </p:txBody>
      </p:sp>
    </p:spTree>
    <p:extLst>
      <p:ext uri="{BB962C8B-B14F-4D97-AF65-F5344CB8AC3E}">
        <p14:creationId xmlns:p14="http://schemas.microsoft.com/office/powerpoint/2010/main" val="326521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lvl1pPr defTabSz="912983">
              <a:defRPr>
                <a:solidFill>
                  <a:schemeClr val="tx1"/>
                </a:solidFill>
                <a:latin typeface="Garamond" pitchFamily="18" charset="0"/>
              </a:defRPr>
            </a:lvl1pPr>
            <a:lvl2pPr marL="702756" indent="-270291" defTabSz="912983">
              <a:defRPr>
                <a:solidFill>
                  <a:schemeClr val="tx1"/>
                </a:solidFill>
                <a:latin typeface="Garamond" pitchFamily="18" charset="0"/>
              </a:defRPr>
            </a:lvl2pPr>
            <a:lvl3pPr marL="1081164" indent="-216233" defTabSz="912983">
              <a:defRPr>
                <a:solidFill>
                  <a:schemeClr val="tx1"/>
                </a:solidFill>
                <a:latin typeface="Garamond" pitchFamily="18" charset="0"/>
              </a:defRPr>
            </a:lvl3pPr>
            <a:lvl4pPr marL="1513629" indent="-216233" defTabSz="912983">
              <a:defRPr>
                <a:solidFill>
                  <a:schemeClr val="tx1"/>
                </a:solidFill>
                <a:latin typeface="Garamond" pitchFamily="18" charset="0"/>
              </a:defRPr>
            </a:lvl4pPr>
            <a:lvl5pPr marL="1946095" indent="-216233" defTabSz="912983">
              <a:defRPr>
                <a:solidFill>
                  <a:schemeClr val="tx1"/>
                </a:solidFill>
                <a:latin typeface="Garamond" pitchFamily="18" charset="0"/>
              </a:defRPr>
            </a:lvl5pPr>
            <a:lvl6pPr marL="2378560" indent="-216233" defTabSz="912983" eaLnBrk="0" fontAlgn="base" hangingPunct="0">
              <a:spcBef>
                <a:spcPct val="0"/>
              </a:spcBef>
              <a:spcAft>
                <a:spcPct val="0"/>
              </a:spcAft>
              <a:defRPr>
                <a:solidFill>
                  <a:schemeClr val="tx1"/>
                </a:solidFill>
                <a:latin typeface="Garamond" pitchFamily="18" charset="0"/>
              </a:defRPr>
            </a:lvl6pPr>
            <a:lvl7pPr marL="2811026" indent="-216233" defTabSz="912983" eaLnBrk="0" fontAlgn="base" hangingPunct="0">
              <a:spcBef>
                <a:spcPct val="0"/>
              </a:spcBef>
              <a:spcAft>
                <a:spcPct val="0"/>
              </a:spcAft>
              <a:defRPr>
                <a:solidFill>
                  <a:schemeClr val="tx1"/>
                </a:solidFill>
                <a:latin typeface="Garamond" pitchFamily="18" charset="0"/>
              </a:defRPr>
            </a:lvl7pPr>
            <a:lvl8pPr marL="3243491" indent="-216233" defTabSz="912983" eaLnBrk="0" fontAlgn="base" hangingPunct="0">
              <a:spcBef>
                <a:spcPct val="0"/>
              </a:spcBef>
              <a:spcAft>
                <a:spcPct val="0"/>
              </a:spcAft>
              <a:defRPr>
                <a:solidFill>
                  <a:schemeClr val="tx1"/>
                </a:solidFill>
                <a:latin typeface="Garamond" pitchFamily="18" charset="0"/>
              </a:defRPr>
            </a:lvl8pPr>
            <a:lvl9pPr marL="3675957" indent="-216233" defTabSz="912983" eaLnBrk="0" fontAlgn="base" hangingPunct="0">
              <a:spcBef>
                <a:spcPct val="0"/>
              </a:spcBef>
              <a:spcAft>
                <a:spcPct val="0"/>
              </a:spcAft>
              <a:defRPr>
                <a:solidFill>
                  <a:schemeClr val="tx1"/>
                </a:solidFill>
                <a:latin typeface="Garamond" pitchFamily="18" charset="0"/>
              </a:defRPr>
            </a:lvl9pPr>
          </a:lstStyle>
          <a:p>
            <a:fld id="{69FCF36A-DC33-4D62-900B-74F793EA3D11}" type="slidenum">
              <a:rPr lang="en-US" altLang="en-US">
                <a:latin typeface="Arial" charset="0"/>
              </a:rPr>
              <a:pPr/>
              <a:t>27</a:t>
            </a:fld>
            <a:endParaRPr lang="en-US" altLang="en-US">
              <a:latin typeface="Arial"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p:spPr>
        <p:txBody>
          <a:bodyPr/>
          <a:lstStyle/>
          <a:p>
            <a:pPr eaLnBrk="1" hangingPunct="1"/>
            <a:endParaRPr lang="sr-Latn-CS" altLang="en-US" smtClean="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defTabSz="912983">
              <a:defRPr>
                <a:solidFill>
                  <a:schemeClr val="tx1"/>
                </a:solidFill>
                <a:latin typeface="Garamond" pitchFamily="18" charset="0"/>
              </a:defRPr>
            </a:lvl1pPr>
            <a:lvl2pPr marL="702756" indent="-270291" defTabSz="912983">
              <a:defRPr>
                <a:solidFill>
                  <a:schemeClr val="tx1"/>
                </a:solidFill>
                <a:latin typeface="Garamond" pitchFamily="18" charset="0"/>
              </a:defRPr>
            </a:lvl2pPr>
            <a:lvl3pPr marL="1081164" indent="-216233" defTabSz="912983">
              <a:defRPr>
                <a:solidFill>
                  <a:schemeClr val="tx1"/>
                </a:solidFill>
                <a:latin typeface="Garamond" pitchFamily="18" charset="0"/>
              </a:defRPr>
            </a:lvl3pPr>
            <a:lvl4pPr marL="1513629" indent="-216233" defTabSz="912983">
              <a:defRPr>
                <a:solidFill>
                  <a:schemeClr val="tx1"/>
                </a:solidFill>
                <a:latin typeface="Garamond" pitchFamily="18" charset="0"/>
              </a:defRPr>
            </a:lvl4pPr>
            <a:lvl5pPr marL="1946095" indent="-216233" defTabSz="912983">
              <a:defRPr>
                <a:solidFill>
                  <a:schemeClr val="tx1"/>
                </a:solidFill>
                <a:latin typeface="Garamond" pitchFamily="18" charset="0"/>
              </a:defRPr>
            </a:lvl5pPr>
            <a:lvl6pPr marL="2378560" indent="-216233" defTabSz="912983" eaLnBrk="0" fontAlgn="base" hangingPunct="0">
              <a:spcBef>
                <a:spcPct val="0"/>
              </a:spcBef>
              <a:spcAft>
                <a:spcPct val="0"/>
              </a:spcAft>
              <a:defRPr>
                <a:solidFill>
                  <a:schemeClr val="tx1"/>
                </a:solidFill>
                <a:latin typeface="Garamond" pitchFamily="18" charset="0"/>
              </a:defRPr>
            </a:lvl6pPr>
            <a:lvl7pPr marL="2811026" indent="-216233" defTabSz="912983" eaLnBrk="0" fontAlgn="base" hangingPunct="0">
              <a:spcBef>
                <a:spcPct val="0"/>
              </a:spcBef>
              <a:spcAft>
                <a:spcPct val="0"/>
              </a:spcAft>
              <a:defRPr>
                <a:solidFill>
                  <a:schemeClr val="tx1"/>
                </a:solidFill>
                <a:latin typeface="Garamond" pitchFamily="18" charset="0"/>
              </a:defRPr>
            </a:lvl7pPr>
            <a:lvl8pPr marL="3243491" indent="-216233" defTabSz="912983" eaLnBrk="0" fontAlgn="base" hangingPunct="0">
              <a:spcBef>
                <a:spcPct val="0"/>
              </a:spcBef>
              <a:spcAft>
                <a:spcPct val="0"/>
              </a:spcAft>
              <a:defRPr>
                <a:solidFill>
                  <a:schemeClr val="tx1"/>
                </a:solidFill>
                <a:latin typeface="Garamond" pitchFamily="18" charset="0"/>
              </a:defRPr>
            </a:lvl8pPr>
            <a:lvl9pPr marL="3675957" indent="-216233" defTabSz="912983" eaLnBrk="0" fontAlgn="base" hangingPunct="0">
              <a:spcBef>
                <a:spcPct val="0"/>
              </a:spcBef>
              <a:spcAft>
                <a:spcPct val="0"/>
              </a:spcAft>
              <a:defRPr>
                <a:solidFill>
                  <a:schemeClr val="tx1"/>
                </a:solidFill>
                <a:latin typeface="Garamond" pitchFamily="18" charset="0"/>
              </a:defRPr>
            </a:lvl9pPr>
          </a:lstStyle>
          <a:p>
            <a:fld id="{35149794-D05B-4101-900E-BB264B6BC88E}" type="slidenum">
              <a:rPr lang="en-US" altLang="en-US">
                <a:latin typeface="Arial" charset="0"/>
              </a:rPr>
              <a:pPr/>
              <a:t>30</a:t>
            </a:fld>
            <a:endParaRPr lang="en-US" altLang="en-US">
              <a:latin typeface="Arial"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p:spPr>
        <p:txBody>
          <a:bodyPr/>
          <a:lstStyle/>
          <a:p>
            <a:pPr eaLnBrk="1" hangingPunct="1"/>
            <a:endParaRPr lang="sr-Latn-CS" altLang="en-US" smtClean="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DC1C6"/>
                </a:solidFill>
                <a:effectLst/>
                <a:latin typeface="arial" panose="020B0604020202020204" pitchFamily="34" charset="0"/>
              </a:rPr>
              <a:t>Evolvability is </a:t>
            </a:r>
            <a:r>
              <a:rPr lang="en-US" b="1" i="0" dirty="0">
                <a:solidFill>
                  <a:srgbClr val="BDC1C6"/>
                </a:solidFill>
                <a:effectLst/>
                <a:latin typeface="arial" panose="020B0604020202020204" pitchFamily="34" charset="0"/>
              </a:rPr>
              <a:t>the property of programs that can easily be updated to fulfill new requirements</a:t>
            </a:r>
            <a:r>
              <a:rPr lang="sr-Latn-RS" b="1" i="0" dirty="0">
                <a:solidFill>
                  <a:srgbClr val="BDC1C6"/>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4F1B2655-3850-4697-8F14-06686DA8E80D}" type="slidenum">
              <a:rPr lang="en-US" smtClean="0"/>
              <a:t>57</a:t>
            </a:fld>
            <a:endParaRPr lang="en-US"/>
          </a:p>
        </p:txBody>
      </p:sp>
    </p:spTree>
    <p:extLst>
      <p:ext uri="{BB962C8B-B14F-4D97-AF65-F5344CB8AC3E}">
        <p14:creationId xmlns:p14="http://schemas.microsoft.com/office/powerpoint/2010/main" val="203334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5E91-D7E6-47FD-B56E-DFD7ED9D5058}" type="datetimeFigureOut">
              <a:rPr lang="en-US" smtClean="0"/>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1156903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5E91-D7E6-47FD-B56E-DFD7ED9D5058}" type="datetimeFigureOut">
              <a:rPr lang="en-US" smtClean="0"/>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1989291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5E91-D7E6-47FD-B56E-DFD7ED9D5058}" type="datetimeFigureOut">
              <a:rPr lang="en-US" smtClean="0"/>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641983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7620000" cy="9906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52400" y="1371600"/>
            <a:ext cx="8839200" cy="4953000"/>
          </a:xfrm>
        </p:spPr>
        <p:txBody>
          <a:bodyPr/>
          <a:lstStyle/>
          <a:p>
            <a:pPr lvl="0"/>
            <a:endParaRPr lang="en-US" noProof="0"/>
          </a:p>
        </p:txBody>
      </p:sp>
      <p:sp>
        <p:nvSpPr>
          <p:cNvPr id="4" name="Rectangle 6"/>
          <p:cNvSpPr>
            <a:spLocks noGrp="1" noChangeArrowheads="1"/>
          </p:cNvSpPr>
          <p:nvPr>
            <p:ph type="ftr" sz="quarter" idx="10"/>
          </p:nvPr>
        </p:nvSpPr>
        <p:spPr>
          <a:ln/>
        </p:spPr>
        <p:txBody>
          <a:bodyPr/>
          <a:lstStyle>
            <a:lvl1pPr>
              <a:defRPr/>
            </a:lvl1pPr>
          </a:lstStyle>
          <a:p>
            <a:pPr>
              <a:defRPr/>
            </a:pPr>
            <a:r>
              <a:rPr lang="en-US" altLang="en-US"/>
              <a:t>Prof. Dr Milorad Tosic                                   Informacioni sistemi</a:t>
            </a:r>
          </a:p>
        </p:txBody>
      </p:sp>
      <p:sp>
        <p:nvSpPr>
          <p:cNvPr id="5" name="Rectangle 7"/>
          <p:cNvSpPr>
            <a:spLocks noGrp="1" noChangeArrowheads="1"/>
          </p:cNvSpPr>
          <p:nvPr>
            <p:ph type="sldNum" sz="quarter" idx="11"/>
          </p:nvPr>
        </p:nvSpPr>
        <p:spPr>
          <a:ln/>
        </p:spPr>
        <p:txBody>
          <a:bodyPr/>
          <a:lstStyle>
            <a:lvl1pPr>
              <a:defRPr/>
            </a:lvl1pPr>
          </a:lstStyle>
          <a:p>
            <a:fld id="{19D6EB87-4A3A-49EA-B3CD-EEDB3277B905}" type="slidenum">
              <a:rPr lang="en-US" altLang="en-US"/>
              <a:pPr/>
              <a:t>‹#›</a:t>
            </a:fld>
            <a:endParaRPr lang="en-US" altLang="en-US"/>
          </a:p>
        </p:txBody>
      </p:sp>
    </p:spTree>
    <p:extLst>
      <p:ext uri="{BB962C8B-B14F-4D97-AF65-F5344CB8AC3E}">
        <p14:creationId xmlns:p14="http://schemas.microsoft.com/office/powerpoint/2010/main" val="26108600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5E91-D7E6-47FD-B56E-DFD7ED9D5058}" type="datetimeFigureOut">
              <a:rPr lang="en-US" smtClean="0"/>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2840776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15E91-D7E6-47FD-B56E-DFD7ED9D5058}" type="datetimeFigureOut">
              <a:rPr lang="en-US" smtClean="0"/>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289064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A15E91-D7E6-47FD-B56E-DFD7ED9D5058}" type="datetimeFigureOut">
              <a:rPr lang="en-US" smtClean="0"/>
              <a:t>10/14/2022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2027166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A15E91-D7E6-47FD-B56E-DFD7ED9D5058}" type="datetimeFigureOut">
              <a:rPr lang="en-US" smtClean="0"/>
              <a:t>10/14/2022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2519833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5E91-D7E6-47FD-B56E-DFD7ED9D5058}" type="datetimeFigureOut">
              <a:rPr lang="en-US" smtClean="0"/>
              <a:t>10/14/2022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1853415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5E91-D7E6-47FD-B56E-DFD7ED9D5058}" type="datetimeFigureOut">
              <a:rPr lang="en-US" smtClean="0"/>
              <a:t>10/14/2022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1712969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5E91-D7E6-47FD-B56E-DFD7ED9D5058}" type="datetimeFigureOut">
              <a:rPr lang="en-US" smtClean="0"/>
              <a:t>10/14/2022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167163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5E91-D7E6-47FD-B56E-DFD7ED9D5058}" type="datetimeFigureOut">
              <a:rPr lang="en-US" smtClean="0"/>
              <a:t>10/14/2022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2728627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5E91-D7E6-47FD-B56E-DFD7ED9D5058}" type="datetimeFigureOut">
              <a:rPr lang="en-US" smtClean="0"/>
              <a:t>10/14/2022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C2A9D-B1EA-4680-84B8-CF3316DF8074}" type="slidenum">
              <a:rPr lang="en-US" smtClean="0"/>
              <a:t>‹#›</a:t>
            </a:fld>
            <a:endParaRPr lang="en-US"/>
          </a:p>
        </p:txBody>
      </p:sp>
    </p:spTree>
    <p:extLst>
      <p:ext uri="{BB962C8B-B14F-4D97-AF65-F5344CB8AC3E}">
        <p14:creationId xmlns:p14="http://schemas.microsoft.com/office/powerpoint/2010/main" val="3840101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normAutofit/>
          </a:bodyPr>
          <a:lstStyle/>
          <a:p>
            <a:pPr algn="l"/>
            <a:r>
              <a:rPr lang="en-US" dirty="0" err="1">
                <a:solidFill>
                  <a:schemeClr val="tx2"/>
                </a:solidFill>
                <a:latin typeface="Cambria" pitchFamily="18" charset="0"/>
              </a:rPr>
              <a:t>Projektovanje</a:t>
            </a:r>
            <a:r>
              <a:rPr lang="en-US" dirty="0">
                <a:solidFill>
                  <a:schemeClr val="tx2"/>
                </a:solidFill>
                <a:latin typeface="Cambria" pitchFamily="18" charset="0"/>
              </a:rPr>
              <a:t> </a:t>
            </a:r>
            <a:r>
              <a:rPr lang="en-US" dirty="0" err="1">
                <a:solidFill>
                  <a:schemeClr val="tx2"/>
                </a:solidFill>
                <a:latin typeface="Cambria" pitchFamily="18" charset="0"/>
              </a:rPr>
              <a:t>informacionih</a:t>
            </a:r>
            <a:r>
              <a:rPr lang="en-US" dirty="0">
                <a:solidFill>
                  <a:schemeClr val="tx2"/>
                </a:solidFill>
                <a:latin typeface="Cambria" pitchFamily="18" charset="0"/>
              </a:rPr>
              <a:t> </a:t>
            </a:r>
            <a:r>
              <a:rPr lang="en-US" dirty="0" err="1" smtClean="0">
                <a:solidFill>
                  <a:schemeClr val="tx2"/>
                </a:solidFill>
                <a:latin typeface="Cambria" pitchFamily="18" charset="0"/>
              </a:rPr>
              <a:t>sistema</a:t>
            </a:r>
            <a:r>
              <a:rPr lang="sr-Latn-RS" dirty="0" smtClean="0">
                <a:solidFill>
                  <a:schemeClr val="tx2"/>
                </a:solidFill>
                <a:latin typeface="Cambria" pitchFamily="18" charset="0"/>
              </a:rPr>
              <a:t> - predavanja</a:t>
            </a:r>
            <a:endParaRPr lang="en-US" dirty="0">
              <a:solidFill>
                <a:schemeClr val="tx2"/>
              </a:solidFill>
              <a:latin typeface="Cambria" pitchFamily="18" charset="0"/>
            </a:endParaRPr>
          </a:p>
        </p:txBody>
      </p:sp>
      <p:sp>
        <p:nvSpPr>
          <p:cNvPr id="5" name="Subtitle 2"/>
          <p:cNvSpPr>
            <a:spLocks noGrp="1"/>
          </p:cNvSpPr>
          <p:nvPr>
            <p:ph type="subTitle" idx="1"/>
          </p:nvPr>
        </p:nvSpPr>
        <p:spPr>
          <a:xfrm>
            <a:off x="683568" y="2636912"/>
            <a:ext cx="7120880" cy="2376264"/>
          </a:xfrm>
        </p:spPr>
        <p:txBody>
          <a:bodyPr>
            <a:normAutofit/>
          </a:bodyPr>
          <a:lstStyle/>
          <a:p>
            <a:pPr algn="l"/>
            <a:r>
              <a:rPr lang="en-US" sz="2400" dirty="0" err="1">
                <a:solidFill>
                  <a:schemeClr val="tx2"/>
                </a:solidFill>
                <a:latin typeface="Cambria" pitchFamily="18" charset="0"/>
              </a:rPr>
              <a:t>Osnovni</a:t>
            </a:r>
            <a:r>
              <a:rPr lang="en-US" sz="2400" dirty="0">
                <a:solidFill>
                  <a:schemeClr val="tx2"/>
                </a:solidFill>
                <a:latin typeface="Cambria" pitchFamily="18" charset="0"/>
              </a:rPr>
              <a:t> </a:t>
            </a:r>
            <a:r>
              <a:rPr lang="en-US" sz="2400" dirty="0" err="1">
                <a:solidFill>
                  <a:schemeClr val="tx2"/>
                </a:solidFill>
                <a:latin typeface="Cambria" pitchFamily="18" charset="0"/>
              </a:rPr>
              <a:t>koncepti</a:t>
            </a:r>
            <a:r>
              <a:rPr lang="en-US" sz="2400" dirty="0">
                <a:solidFill>
                  <a:schemeClr val="tx2"/>
                </a:solidFill>
                <a:latin typeface="Cambria" pitchFamily="18" charset="0"/>
              </a:rPr>
              <a:t> </a:t>
            </a:r>
            <a:r>
              <a:rPr lang="en-US" sz="2400" dirty="0" err="1">
                <a:solidFill>
                  <a:schemeClr val="tx2"/>
                </a:solidFill>
                <a:latin typeface="Cambria" pitchFamily="18" charset="0"/>
              </a:rPr>
              <a:t>informacionih</a:t>
            </a:r>
            <a:r>
              <a:rPr lang="en-US" sz="2400" dirty="0">
                <a:solidFill>
                  <a:schemeClr val="tx2"/>
                </a:solidFill>
                <a:latin typeface="Cambria" pitchFamily="18" charset="0"/>
              </a:rPr>
              <a:t> </a:t>
            </a:r>
            <a:r>
              <a:rPr lang="en-US" sz="2400" dirty="0" err="1" smtClean="0">
                <a:solidFill>
                  <a:schemeClr val="tx2"/>
                </a:solidFill>
                <a:latin typeface="Cambria" pitchFamily="18" charset="0"/>
              </a:rPr>
              <a:t>sistema</a:t>
            </a:r>
            <a:endParaRPr lang="en-US" sz="2400" dirty="0">
              <a:solidFill>
                <a:schemeClr val="tx2"/>
              </a:solidFill>
              <a:latin typeface="Cambria" pitchFamily="18" charset="0"/>
            </a:endParaRPr>
          </a:p>
        </p:txBody>
      </p:sp>
    </p:spTree>
    <p:extLst>
      <p:ext uri="{BB962C8B-B14F-4D97-AF65-F5344CB8AC3E}">
        <p14:creationId xmlns:p14="http://schemas.microsoft.com/office/powerpoint/2010/main" val="28239979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normAutofit/>
          </a:bodyPr>
          <a:lstStyle/>
          <a:p>
            <a:pPr algn="l"/>
            <a:r>
              <a:rPr lang="pl-PL" dirty="0">
                <a:solidFill>
                  <a:schemeClr val="tx2"/>
                </a:solidFill>
                <a:latin typeface="Cambria" pitchFamily="18" charset="0"/>
              </a:rPr>
              <a:t>Položaj IS u odnosu na realni sistem</a:t>
            </a:r>
            <a:endParaRPr lang="en-US" dirty="0">
              <a:solidFill>
                <a:schemeClr val="tx2"/>
              </a:solidFill>
              <a:latin typeface="Cambria" pitchFamily="18" charset="0"/>
            </a:endParaRPr>
          </a:p>
        </p:txBody>
      </p:sp>
      <p:sp>
        <p:nvSpPr>
          <p:cNvPr id="5" name="Subtitle 2"/>
          <p:cNvSpPr>
            <a:spLocks noGrp="1"/>
          </p:cNvSpPr>
          <p:nvPr>
            <p:ph type="subTitle" idx="1"/>
          </p:nvPr>
        </p:nvSpPr>
        <p:spPr>
          <a:xfrm>
            <a:off x="683568" y="2636912"/>
            <a:ext cx="4536504" cy="2160240"/>
          </a:xfrm>
        </p:spPr>
        <p:txBody>
          <a:bodyPr>
            <a:normAutofit lnSpcReduction="10000"/>
          </a:bodyPr>
          <a:lstStyle/>
          <a:p>
            <a:pPr algn="l"/>
            <a:r>
              <a:rPr lang="vi-VN" sz="2400" dirty="0">
                <a:solidFill>
                  <a:schemeClr val="tx2"/>
                </a:solidFill>
                <a:latin typeface="Cambria" pitchFamily="18" charset="0"/>
              </a:rPr>
              <a:t>Stanje sistema se definiše kao skup informacija o prošlosti i sadašnjosti sistema potrebnih da bi se, pod dejstvom budućih poznatih ulaza, mogli odrediti budući izlazi</a:t>
            </a:r>
            <a:r>
              <a:rPr lang="vi-VN" sz="2400" dirty="0" smtClean="0">
                <a:solidFill>
                  <a:schemeClr val="tx2"/>
                </a:solidFill>
                <a:latin typeface="Cambria" pitchFamily="18" charset="0"/>
              </a:rPr>
              <a:t>.</a:t>
            </a:r>
            <a:endParaRPr lang="vi-VN" sz="2400" dirty="0">
              <a:solidFill>
                <a:schemeClr val="tx2"/>
              </a:solidFill>
              <a:latin typeface="Cambria" pitchFamily="18" charset="0"/>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977" y="2132856"/>
            <a:ext cx="4389437" cy="446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06020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normAutofit/>
          </a:bodyPr>
          <a:lstStyle/>
          <a:p>
            <a:pPr algn="l"/>
            <a:r>
              <a:rPr lang="en-US" dirty="0">
                <a:solidFill>
                  <a:schemeClr val="tx2"/>
                </a:solidFill>
                <a:latin typeface="Cambria" pitchFamily="18" charset="0"/>
              </a:rPr>
              <a:t>Model </a:t>
            </a:r>
            <a:r>
              <a:rPr lang="en-US" dirty="0" err="1">
                <a:solidFill>
                  <a:schemeClr val="tx2"/>
                </a:solidFill>
                <a:latin typeface="Cambria" pitchFamily="18" charset="0"/>
              </a:rPr>
              <a:t>realnog</a:t>
            </a:r>
            <a:r>
              <a:rPr lang="en-US" dirty="0">
                <a:solidFill>
                  <a:schemeClr val="tx2"/>
                </a:solidFill>
                <a:latin typeface="Cambria" pitchFamily="18" charset="0"/>
              </a:rPr>
              <a:t> </a:t>
            </a:r>
            <a:r>
              <a:rPr lang="en-US" dirty="0" err="1">
                <a:solidFill>
                  <a:schemeClr val="tx2"/>
                </a:solidFill>
                <a:latin typeface="Cambria" pitchFamily="18" charset="0"/>
              </a:rPr>
              <a:t>poslovnog</a:t>
            </a:r>
            <a:r>
              <a:rPr lang="en-US" dirty="0">
                <a:solidFill>
                  <a:schemeClr val="tx2"/>
                </a:solidFill>
                <a:latin typeface="Cambria" pitchFamily="18" charset="0"/>
              </a:rPr>
              <a:t> </a:t>
            </a:r>
            <a:r>
              <a:rPr lang="en-US" dirty="0" err="1">
                <a:solidFill>
                  <a:schemeClr val="tx2"/>
                </a:solidFill>
                <a:latin typeface="Cambria" pitchFamily="18" charset="0"/>
              </a:rPr>
              <a:t>sistema</a:t>
            </a:r>
            <a:endParaRPr lang="en-US" dirty="0">
              <a:solidFill>
                <a:schemeClr val="tx2"/>
              </a:solidFill>
              <a:latin typeface="Cambria" pitchFamily="18" charset="0"/>
            </a:endParaRPr>
          </a:p>
        </p:txBody>
      </p:sp>
      <p:grpSp>
        <p:nvGrpSpPr>
          <p:cNvPr id="14361" name="Group 14360"/>
          <p:cNvGrpSpPr/>
          <p:nvPr/>
        </p:nvGrpSpPr>
        <p:grpSpPr>
          <a:xfrm>
            <a:off x="1101235" y="2965407"/>
            <a:ext cx="7625721" cy="3199897"/>
            <a:chOff x="1101235" y="2965407"/>
            <a:chExt cx="7625721" cy="3199897"/>
          </a:xfrm>
        </p:grpSpPr>
        <p:grpSp>
          <p:nvGrpSpPr>
            <p:cNvPr id="14359" name="Group 14358"/>
            <p:cNvGrpSpPr/>
            <p:nvPr/>
          </p:nvGrpSpPr>
          <p:grpSpPr>
            <a:xfrm>
              <a:off x="1101235" y="2965407"/>
              <a:ext cx="7503213" cy="3199897"/>
              <a:chOff x="1101235" y="2821391"/>
              <a:chExt cx="7503213" cy="3199897"/>
            </a:xfrm>
          </p:grpSpPr>
          <p:grpSp>
            <p:nvGrpSpPr>
              <p:cNvPr id="5" name="Group 4"/>
              <p:cNvGrpSpPr/>
              <p:nvPr/>
            </p:nvGrpSpPr>
            <p:grpSpPr>
              <a:xfrm>
                <a:off x="1101235" y="2821391"/>
                <a:ext cx="7474772" cy="3199897"/>
                <a:chOff x="1122645" y="2636915"/>
                <a:chExt cx="7474772" cy="3199897"/>
              </a:xfrm>
            </p:grpSpPr>
            <p:sp>
              <p:nvSpPr>
                <p:cNvPr id="6" name="Freeform 5"/>
                <p:cNvSpPr/>
                <p:nvPr/>
              </p:nvSpPr>
              <p:spPr>
                <a:xfrm>
                  <a:off x="3355052" y="3327843"/>
                  <a:ext cx="355476" cy="91440"/>
                </a:xfrm>
                <a:custGeom>
                  <a:avLst/>
                  <a:gdLst>
                    <a:gd name="connsiteX0" fmla="*/ 0 w 355476"/>
                    <a:gd name="connsiteY0" fmla="*/ 45720 h 91440"/>
                    <a:gd name="connsiteX1" fmla="*/ 355476 w 355476"/>
                    <a:gd name="connsiteY1" fmla="*/ 45720 h 91440"/>
                  </a:gdLst>
                  <a:ahLst/>
                  <a:cxnLst>
                    <a:cxn ang="0">
                      <a:pos x="connsiteX0" y="connsiteY0"/>
                    </a:cxn>
                    <a:cxn ang="0">
                      <a:pos x="connsiteX1" y="connsiteY1"/>
                    </a:cxn>
                  </a:cxnLst>
                  <a:rect l="l" t="t" r="r" b="b"/>
                  <a:pathLst>
                    <a:path w="355476" h="91440">
                      <a:moveTo>
                        <a:pt x="0" y="45720"/>
                      </a:moveTo>
                      <a:lnTo>
                        <a:pt x="355476" y="45720"/>
                      </a:lnTo>
                    </a:path>
                  </a:pathLst>
                </a:custGeom>
                <a:ln>
                  <a:tailEnd type="arrow"/>
                </a:ln>
              </p:spPr>
              <p:style>
                <a:lnRef idx="1">
                  <a:schemeClr val="accent1"/>
                </a:lnRef>
                <a:fillRef idx="2">
                  <a:schemeClr val="accent1"/>
                </a:fillRef>
                <a:effectRef idx="1">
                  <a:schemeClr val="accent1"/>
                </a:effectRef>
                <a:fontRef idx="minor">
                  <a:schemeClr val="dk1"/>
                </a:fontRef>
              </p:style>
              <p:txBody>
                <a:bodyPr spcFirstLastPara="0" vert="horz" wrap="square" lIns="180786" tIns="43788" rIns="180787" bIns="43788" numCol="1" spcCol="1270" anchor="ctr" anchorCtr="0">
                  <a:noAutofit/>
                </a:bodyPr>
                <a:lstStyle/>
                <a:p>
                  <a:pPr lvl="0" algn="ctr" defTabSz="222250">
                    <a:lnSpc>
                      <a:spcPct val="90000"/>
                    </a:lnSpc>
                    <a:spcBef>
                      <a:spcPct val="0"/>
                    </a:spcBef>
                    <a:spcAft>
                      <a:spcPct val="35000"/>
                    </a:spcAft>
                  </a:pPr>
                  <a:endParaRPr lang="en-US" sz="500" kern="1200"/>
                </a:p>
              </p:txBody>
            </p:sp>
            <p:sp>
              <p:nvSpPr>
                <p:cNvPr id="7" name="Freeform 6"/>
                <p:cNvSpPr/>
                <p:nvPr/>
              </p:nvSpPr>
              <p:spPr>
                <a:xfrm>
                  <a:off x="1122645" y="2636915"/>
                  <a:ext cx="2234206" cy="1473297"/>
                </a:xfrm>
                <a:custGeom>
                  <a:avLst/>
                  <a:gdLst>
                    <a:gd name="connsiteX0" fmla="*/ 0 w 2234206"/>
                    <a:gd name="connsiteY0" fmla="*/ 0 h 1473297"/>
                    <a:gd name="connsiteX1" fmla="*/ 2234206 w 2234206"/>
                    <a:gd name="connsiteY1" fmla="*/ 0 h 1473297"/>
                    <a:gd name="connsiteX2" fmla="*/ 2234206 w 2234206"/>
                    <a:gd name="connsiteY2" fmla="*/ 1473297 h 1473297"/>
                    <a:gd name="connsiteX3" fmla="*/ 0 w 2234206"/>
                    <a:gd name="connsiteY3" fmla="*/ 1473297 h 1473297"/>
                    <a:gd name="connsiteX4" fmla="*/ 0 w 2234206"/>
                    <a:gd name="connsiteY4" fmla="*/ 0 h 1473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206" h="1473297">
                      <a:moveTo>
                        <a:pt x="0" y="0"/>
                      </a:moveTo>
                      <a:lnTo>
                        <a:pt x="2234206" y="0"/>
                      </a:lnTo>
                      <a:lnTo>
                        <a:pt x="2234206" y="1473297"/>
                      </a:lnTo>
                      <a:lnTo>
                        <a:pt x="0" y="1473297"/>
                      </a:lnTo>
                      <a:lnTo>
                        <a:pt x="0" y="0"/>
                      </a:lnTo>
                      <a:close/>
                    </a:path>
                  </a:pathLst>
                </a:custGeom>
              </p:spPr>
              <p:style>
                <a:lnRef idx="1">
                  <a:schemeClr val="accent1"/>
                </a:lnRef>
                <a:fillRef idx="2">
                  <a:schemeClr val="accent1"/>
                </a:fillRef>
                <a:effectRef idx="1">
                  <a:schemeClr val="accent1"/>
                </a:effectRef>
                <a:fontRef idx="minor">
                  <a:schemeClr val="dk1"/>
                </a:fontRef>
              </p:style>
              <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sr-Latn-RS" sz="1600" b="1" kern="1200" dirty="0" smtClean="0">
                      <a:latin typeface="Cambria" pitchFamily="18" charset="0"/>
                      <a:ea typeface="Cambria" pitchFamily="18" charset="0"/>
                    </a:rPr>
                    <a:t>ULAZI</a:t>
                  </a:r>
                </a:p>
                <a:p>
                  <a:pPr lvl="0" algn="ctr" defTabSz="711200">
                    <a:lnSpc>
                      <a:spcPct val="90000"/>
                    </a:lnSpc>
                    <a:spcBef>
                      <a:spcPct val="0"/>
                    </a:spcBef>
                    <a:spcAft>
                      <a:spcPct val="35000"/>
                    </a:spcAft>
                  </a:pPr>
                  <a:r>
                    <a:rPr lang="sr-Latn-RS" sz="1600" kern="1200" dirty="0" smtClean="0">
                      <a:latin typeface="Cambria" pitchFamily="18" charset="0"/>
                      <a:ea typeface="Cambria" pitchFamily="18" charset="0"/>
                    </a:rPr>
                    <a:t>Podaci</a:t>
                  </a:r>
                </a:p>
                <a:p>
                  <a:pPr lvl="0" algn="ctr" defTabSz="711200">
                    <a:lnSpc>
                      <a:spcPct val="90000"/>
                    </a:lnSpc>
                    <a:spcBef>
                      <a:spcPct val="0"/>
                    </a:spcBef>
                    <a:spcAft>
                      <a:spcPct val="35000"/>
                    </a:spcAft>
                  </a:pPr>
                  <a:r>
                    <a:rPr lang="sr-Latn-RS" sz="1600" kern="1200" dirty="0" smtClean="0">
                      <a:latin typeface="Cambria" pitchFamily="18" charset="0"/>
                      <a:ea typeface="Cambria" pitchFamily="18" charset="0"/>
                    </a:rPr>
                    <a:t>Informacije</a:t>
                  </a:r>
                </a:p>
                <a:p>
                  <a:pPr lvl="0" algn="ctr" defTabSz="711200">
                    <a:lnSpc>
                      <a:spcPct val="90000"/>
                    </a:lnSpc>
                    <a:spcBef>
                      <a:spcPct val="0"/>
                    </a:spcBef>
                    <a:spcAft>
                      <a:spcPct val="35000"/>
                    </a:spcAft>
                  </a:pPr>
                  <a:r>
                    <a:rPr lang="sr-Latn-RS" sz="1600" kern="1200" dirty="0" smtClean="0">
                      <a:latin typeface="Cambria" pitchFamily="18" charset="0"/>
                      <a:ea typeface="Cambria" pitchFamily="18" charset="0"/>
                    </a:rPr>
                    <a:t>Instrukcije</a:t>
                  </a:r>
                </a:p>
                <a:p>
                  <a:pPr lvl="0" algn="ctr" defTabSz="711200">
                    <a:lnSpc>
                      <a:spcPct val="90000"/>
                    </a:lnSpc>
                    <a:spcBef>
                      <a:spcPct val="0"/>
                    </a:spcBef>
                    <a:spcAft>
                      <a:spcPct val="35000"/>
                    </a:spcAft>
                  </a:pPr>
                  <a:r>
                    <a:rPr lang="sr-Latn-RS" sz="1600" kern="1200" dirty="0" smtClean="0">
                      <a:latin typeface="Cambria" pitchFamily="18" charset="0"/>
                      <a:ea typeface="Cambria" pitchFamily="18" charset="0"/>
                    </a:rPr>
                    <a:t>Mogućnosti</a:t>
                  </a:r>
                  <a:endParaRPr lang="en-US" sz="1600" kern="1200" dirty="0">
                    <a:latin typeface="Cambria" pitchFamily="18" charset="0"/>
                    <a:ea typeface="Cambria" pitchFamily="18" charset="0"/>
                  </a:endParaRPr>
                </a:p>
              </p:txBody>
            </p:sp>
            <p:sp>
              <p:nvSpPr>
                <p:cNvPr id="8" name="Freeform 7"/>
                <p:cNvSpPr/>
                <p:nvPr/>
              </p:nvSpPr>
              <p:spPr>
                <a:xfrm>
                  <a:off x="5975335" y="3327843"/>
                  <a:ext cx="355476" cy="91440"/>
                </a:xfrm>
                <a:custGeom>
                  <a:avLst/>
                  <a:gdLst>
                    <a:gd name="connsiteX0" fmla="*/ 0 w 355476"/>
                    <a:gd name="connsiteY0" fmla="*/ 45720 h 91440"/>
                    <a:gd name="connsiteX1" fmla="*/ 355476 w 355476"/>
                    <a:gd name="connsiteY1" fmla="*/ 45720 h 91440"/>
                  </a:gdLst>
                  <a:ahLst/>
                  <a:cxnLst>
                    <a:cxn ang="0">
                      <a:pos x="connsiteX0" y="connsiteY0"/>
                    </a:cxn>
                    <a:cxn ang="0">
                      <a:pos x="connsiteX1" y="connsiteY1"/>
                    </a:cxn>
                  </a:cxnLst>
                  <a:rect l="l" t="t" r="r" b="b"/>
                  <a:pathLst>
                    <a:path w="355476" h="91440">
                      <a:moveTo>
                        <a:pt x="0" y="45720"/>
                      </a:moveTo>
                      <a:lnTo>
                        <a:pt x="355476" y="45720"/>
                      </a:lnTo>
                    </a:path>
                  </a:pathLst>
                </a:custGeom>
                <a:ln>
                  <a:tailEnd type="arrow"/>
                </a:ln>
              </p:spPr>
              <p:style>
                <a:lnRef idx="1">
                  <a:schemeClr val="accent1"/>
                </a:lnRef>
                <a:fillRef idx="2">
                  <a:schemeClr val="accent1"/>
                </a:fillRef>
                <a:effectRef idx="1">
                  <a:schemeClr val="accent1"/>
                </a:effectRef>
                <a:fontRef idx="minor">
                  <a:schemeClr val="dk1"/>
                </a:fontRef>
              </p:style>
              <p:txBody>
                <a:bodyPr spcFirstLastPara="0" vert="horz" wrap="square" lIns="180786" tIns="43788" rIns="180787" bIns="43788" numCol="1" spcCol="1270" anchor="ctr" anchorCtr="0">
                  <a:noAutofit/>
                </a:bodyPr>
                <a:lstStyle/>
                <a:p>
                  <a:pPr lvl="0" algn="ctr" defTabSz="222250">
                    <a:lnSpc>
                      <a:spcPct val="90000"/>
                    </a:lnSpc>
                    <a:spcBef>
                      <a:spcPct val="0"/>
                    </a:spcBef>
                    <a:spcAft>
                      <a:spcPct val="35000"/>
                    </a:spcAft>
                  </a:pPr>
                  <a:endParaRPr lang="en-US" sz="500" kern="1200"/>
                </a:p>
              </p:txBody>
            </p:sp>
            <p:sp>
              <p:nvSpPr>
                <p:cNvPr id="9" name="Freeform 8"/>
                <p:cNvSpPr/>
                <p:nvPr/>
              </p:nvSpPr>
              <p:spPr>
                <a:xfrm>
                  <a:off x="3742928" y="2636915"/>
                  <a:ext cx="2234206" cy="1473297"/>
                </a:xfrm>
                <a:custGeom>
                  <a:avLst/>
                  <a:gdLst>
                    <a:gd name="connsiteX0" fmla="*/ 0 w 2234206"/>
                    <a:gd name="connsiteY0" fmla="*/ 0 h 1473297"/>
                    <a:gd name="connsiteX1" fmla="*/ 2234206 w 2234206"/>
                    <a:gd name="connsiteY1" fmla="*/ 0 h 1473297"/>
                    <a:gd name="connsiteX2" fmla="*/ 2234206 w 2234206"/>
                    <a:gd name="connsiteY2" fmla="*/ 1473297 h 1473297"/>
                    <a:gd name="connsiteX3" fmla="*/ 0 w 2234206"/>
                    <a:gd name="connsiteY3" fmla="*/ 1473297 h 1473297"/>
                    <a:gd name="connsiteX4" fmla="*/ 0 w 2234206"/>
                    <a:gd name="connsiteY4" fmla="*/ 0 h 1473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206" h="1473297">
                      <a:moveTo>
                        <a:pt x="0" y="0"/>
                      </a:moveTo>
                      <a:lnTo>
                        <a:pt x="2234206" y="0"/>
                      </a:lnTo>
                      <a:lnTo>
                        <a:pt x="2234206" y="1473297"/>
                      </a:lnTo>
                      <a:lnTo>
                        <a:pt x="0" y="1473297"/>
                      </a:lnTo>
                      <a:lnTo>
                        <a:pt x="0" y="0"/>
                      </a:lnTo>
                      <a:close/>
                    </a:path>
                  </a:pathLst>
                </a:custGeom>
              </p:spPr>
              <p:style>
                <a:lnRef idx="1">
                  <a:schemeClr val="accent1"/>
                </a:lnRef>
                <a:fillRef idx="2">
                  <a:schemeClr val="accent1"/>
                </a:fillRef>
                <a:effectRef idx="1">
                  <a:schemeClr val="accent1"/>
                </a:effectRef>
                <a:fontRef idx="minor">
                  <a:schemeClr val="dk1"/>
                </a:fontRef>
              </p:style>
              <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sr-Latn-RS" sz="1600" b="1" kern="1200" dirty="0" smtClean="0">
                      <a:latin typeface="Cambria" pitchFamily="18" charset="0"/>
                      <a:ea typeface="Cambria" pitchFamily="18" charset="0"/>
                    </a:rPr>
                    <a:t>PROCES</a:t>
                  </a:r>
                </a:p>
                <a:p>
                  <a:pPr lvl="0" algn="ctr" defTabSz="711200">
                    <a:lnSpc>
                      <a:spcPct val="90000"/>
                    </a:lnSpc>
                    <a:spcBef>
                      <a:spcPct val="0"/>
                    </a:spcBef>
                    <a:spcAft>
                      <a:spcPct val="35000"/>
                    </a:spcAft>
                  </a:pPr>
                  <a:r>
                    <a:rPr lang="sr-Latn-RS" sz="1600" kern="1200" dirty="0" smtClean="0">
                      <a:latin typeface="Cambria" pitchFamily="18" charset="0"/>
                      <a:ea typeface="Cambria" pitchFamily="18" charset="0"/>
                    </a:rPr>
                    <a:t>Programi</a:t>
                  </a:r>
                </a:p>
                <a:p>
                  <a:pPr lvl="0" algn="ctr" defTabSz="711200">
                    <a:lnSpc>
                      <a:spcPct val="90000"/>
                    </a:lnSpc>
                    <a:spcBef>
                      <a:spcPct val="0"/>
                    </a:spcBef>
                    <a:spcAft>
                      <a:spcPct val="35000"/>
                    </a:spcAft>
                  </a:pPr>
                  <a:r>
                    <a:rPr lang="sr-Latn-RS" sz="1600" kern="1200" dirty="0" smtClean="0">
                      <a:latin typeface="Cambria" pitchFamily="18" charset="0"/>
                      <a:ea typeface="Cambria" pitchFamily="18" charset="0"/>
                    </a:rPr>
                    <a:t>Ljudi</a:t>
                  </a:r>
                </a:p>
                <a:p>
                  <a:pPr lvl="0" algn="ctr" defTabSz="711200">
                    <a:lnSpc>
                      <a:spcPct val="90000"/>
                    </a:lnSpc>
                    <a:spcBef>
                      <a:spcPct val="0"/>
                    </a:spcBef>
                    <a:spcAft>
                      <a:spcPct val="35000"/>
                    </a:spcAft>
                  </a:pPr>
                  <a:r>
                    <a:rPr lang="sr-Latn-RS" sz="1600" kern="1200" dirty="0" smtClean="0">
                      <a:latin typeface="Cambria" pitchFamily="18" charset="0"/>
                      <a:ea typeface="Cambria" pitchFamily="18" charset="0"/>
                    </a:rPr>
                    <a:t>Oprema</a:t>
                  </a:r>
                </a:p>
                <a:p>
                  <a:pPr lvl="0" algn="ctr" defTabSz="711200">
                    <a:lnSpc>
                      <a:spcPct val="90000"/>
                    </a:lnSpc>
                    <a:spcBef>
                      <a:spcPct val="0"/>
                    </a:spcBef>
                    <a:spcAft>
                      <a:spcPct val="35000"/>
                    </a:spcAft>
                  </a:pPr>
                  <a:r>
                    <a:rPr lang="sr-Latn-RS" sz="1600" kern="1200" dirty="0" smtClean="0">
                      <a:latin typeface="Cambria" pitchFamily="18" charset="0"/>
                      <a:ea typeface="Cambria" pitchFamily="18" charset="0"/>
                    </a:rPr>
                    <a:t>Skladišta</a:t>
                  </a:r>
                  <a:endParaRPr lang="en-US" sz="1600" kern="1200" dirty="0">
                    <a:latin typeface="Cambria" pitchFamily="18" charset="0"/>
                    <a:ea typeface="Cambria" pitchFamily="18" charset="0"/>
                  </a:endParaRPr>
                </a:p>
              </p:txBody>
            </p:sp>
            <p:sp>
              <p:nvSpPr>
                <p:cNvPr id="11" name="Freeform 10"/>
                <p:cNvSpPr/>
                <p:nvPr/>
              </p:nvSpPr>
              <p:spPr>
                <a:xfrm>
                  <a:off x="6363211" y="2636915"/>
                  <a:ext cx="2234206" cy="1473297"/>
                </a:xfrm>
                <a:custGeom>
                  <a:avLst/>
                  <a:gdLst>
                    <a:gd name="connsiteX0" fmla="*/ 0 w 2234206"/>
                    <a:gd name="connsiteY0" fmla="*/ 0 h 1473297"/>
                    <a:gd name="connsiteX1" fmla="*/ 2234206 w 2234206"/>
                    <a:gd name="connsiteY1" fmla="*/ 0 h 1473297"/>
                    <a:gd name="connsiteX2" fmla="*/ 2234206 w 2234206"/>
                    <a:gd name="connsiteY2" fmla="*/ 1473297 h 1473297"/>
                    <a:gd name="connsiteX3" fmla="*/ 0 w 2234206"/>
                    <a:gd name="connsiteY3" fmla="*/ 1473297 h 1473297"/>
                    <a:gd name="connsiteX4" fmla="*/ 0 w 2234206"/>
                    <a:gd name="connsiteY4" fmla="*/ 0 h 1473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206" h="1473297">
                      <a:moveTo>
                        <a:pt x="0" y="0"/>
                      </a:moveTo>
                      <a:lnTo>
                        <a:pt x="2234206" y="0"/>
                      </a:lnTo>
                      <a:lnTo>
                        <a:pt x="2234206" y="1473297"/>
                      </a:lnTo>
                      <a:lnTo>
                        <a:pt x="0" y="1473297"/>
                      </a:lnTo>
                      <a:lnTo>
                        <a:pt x="0" y="0"/>
                      </a:lnTo>
                      <a:close/>
                    </a:path>
                  </a:pathLst>
                </a:custGeom>
              </p:spPr>
              <p:style>
                <a:lnRef idx="1">
                  <a:schemeClr val="accent1"/>
                </a:lnRef>
                <a:fillRef idx="2">
                  <a:schemeClr val="accent1"/>
                </a:fillRef>
                <a:effectRef idx="1">
                  <a:schemeClr val="accent1"/>
                </a:effectRef>
                <a:fontRef idx="minor">
                  <a:schemeClr val="dk1"/>
                </a:fontRef>
              </p:style>
              <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sr-Latn-RS" sz="1600" b="1" kern="1200" dirty="0" smtClean="0">
                      <a:latin typeface="Cambria" pitchFamily="18" charset="0"/>
                      <a:ea typeface="Cambria" pitchFamily="18" charset="0"/>
                    </a:rPr>
                    <a:t>IZLAZI</a:t>
                  </a:r>
                </a:p>
                <a:p>
                  <a:pPr lvl="0" algn="ctr" defTabSz="711200">
                    <a:lnSpc>
                      <a:spcPct val="90000"/>
                    </a:lnSpc>
                    <a:spcBef>
                      <a:spcPct val="0"/>
                    </a:spcBef>
                    <a:spcAft>
                      <a:spcPct val="35000"/>
                    </a:spcAft>
                  </a:pPr>
                  <a:r>
                    <a:rPr lang="sr-Latn-RS" sz="1600" b="0" kern="1200" dirty="0" smtClean="0">
                      <a:latin typeface="Cambria" pitchFamily="18" charset="0"/>
                      <a:ea typeface="Cambria" pitchFamily="18" charset="0"/>
                    </a:rPr>
                    <a:t>Izveštaji</a:t>
                  </a:r>
                </a:p>
                <a:p>
                  <a:pPr lvl="0" algn="ctr" defTabSz="711200">
                    <a:lnSpc>
                      <a:spcPct val="90000"/>
                    </a:lnSpc>
                    <a:spcBef>
                      <a:spcPct val="0"/>
                    </a:spcBef>
                    <a:spcAft>
                      <a:spcPct val="35000"/>
                    </a:spcAft>
                  </a:pPr>
                  <a:r>
                    <a:rPr lang="sr-Latn-RS" sz="1600" b="0" kern="1200" dirty="0" smtClean="0">
                      <a:latin typeface="Cambria" pitchFamily="18" charset="0"/>
                      <a:ea typeface="Cambria" pitchFamily="18" charset="0"/>
                    </a:rPr>
                    <a:t>Grafici</a:t>
                  </a:r>
                </a:p>
                <a:p>
                  <a:pPr lvl="0" algn="ctr" defTabSz="711200">
                    <a:lnSpc>
                      <a:spcPct val="90000"/>
                    </a:lnSpc>
                    <a:spcBef>
                      <a:spcPct val="0"/>
                    </a:spcBef>
                    <a:spcAft>
                      <a:spcPct val="35000"/>
                    </a:spcAft>
                  </a:pPr>
                  <a:r>
                    <a:rPr lang="sr-Latn-RS" sz="1600" b="0" kern="1200" dirty="0" smtClean="0">
                      <a:latin typeface="Cambria" pitchFamily="18" charset="0"/>
                      <a:ea typeface="Cambria" pitchFamily="18" charset="0"/>
                    </a:rPr>
                    <a:t>Proračuni</a:t>
                  </a:r>
                </a:p>
                <a:p>
                  <a:pPr lvl="0" algn="ctr" defTabSz="711200">
                    <a:lnSpc>
                      <a:spcPct val="90000"/>
                    </a:lnSpc>
                    <a:spcBef>
                      <a:spcPct val="0"/>
                    </a:spcBef>
                    <a:spcAft>
                      <a:spcPct val="35000"/>
                    </a:spcAft>
                  </a:pPr>
                  <a:r>
                    <a:rPr lang="sr-Latn-RS" sz="1600" b="0" kern="1200" dirty="0" smtClean="0">
                      <a:latin typeface="Cambria" pitchFamily="18" charset="0"/>
                      <a:ea typeface="Cambria" pitchFamily="18" charset="0"/>
                    </a:rPr>
                    <a:t>Taktike</a:t>
                  </a:r>
                  <a:endParaRPr lang="en-US" sz="1600" b="0" kern="1200" dirty="0">
                    <a:latin typeface="Cambria" pitchFamily="18" charset="0"/>
                    <a:ea typeface="Cambria" pitchFamily="18" charset="0"/>
                  </a:endParaRPr>
                </a:p>
              </p:txBody>
            </p:sp>
            <p:sp>
              <p:nvSpPr>
                <p:cNvPr id="13" name="Freeform 12"/>
                <p:cNvSpPr/>
                <p:nvPr/>
              </p:nvSpPr>
              <p:spPr>
                <a:xfrm>
                  <a:off x="1122645" y="4496288"/>
                  <a:ext cx="2234206" cy="1340524"/>
                </a:xfrm>
                <a:custGeom>
                  <a:avLst/>
                  <a:gdLst>
                    <a:gd name="connsiteX0" fmla="*/ 0 w 2234206"/>
                    <a:gd name="connsiteY0" fmla="*/ 0 h 1340524"/>
                    <a:gd name="connsiteX1" fmla="*/ 2234206 w 2234206"/>
                    <a:gd name="connsiteY1" fmla="*/ 0 h 1340524"/>
                    <a:gd name="connsiteX2" fmla="*/ 2234206 w 2234206"/>
                    <a:gd name="connsiteY2" fmla="*/ 1340524 h 1340524"/>
                    <a:gd name="connsiteX3" fmla="*/ 0 w 2234206"/>
                    <a:gd name="connsiteY3" fmla="*/ 1340524 h 1340524"/>
                    <a:gd name="connsiteX4" fmla="*/ 0 w 2234206"/>
                    <a:gd name="connsiteY4" fmla="*/ 0 h 1340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206" h="1340524">
                      <a:moveTo>
                        <a:pt x="0" y="0"/>
                      </a:moveTo>
                      <a:lnTo>
                        <a:pt x="2234206" y="0"/>
                      </a:lnTo>
                      <a:lnTo>
                        <a:pt x="2234206" y="1340524"/>
                      </a:lnTo>
                      <a:lnTo>
                        <a:pt x="0" y="1340524"/>
                      </a:lnTo>
                      <a:lnTo>
                        <a:pt x="0" y="0"/>
                      </a:lnTo>
                      <a:close/>
                    </a:path>
                  </a:pathLst>
                </a:custGeom>
              </p:spPr>
              <p:style>
                <a:lnRef idx="1">
                  <a:schemeClr val="accent1"/>
                </a:lnRef>
                <a:fillRef idx="2">
                  <a:schemeClr val="accent1"/>
                </a:fillRef>
                <a:effectRef idx="1">
                  <a:schemeClr val="accent1"/>
                </a:effectRef>
                <a:fontRef idx="minor">
                  <a:schemeClr val="dk1"/>
                </a:fontRef>
              </p:style>
              <p:txBody>
                <a:bodyPr spcFirstLastPara="0" vert="horz" wrap="square" lIns="327152" tIns="327152" rIns="327152" bIns="327152" numCol="1" spcCol="1270" anchor="ctr" anchorCtr="0">
                  <a:noAutofit/>
                </a:bodyPr>
                <a:lstStyle/>
                <a:p>
                  <a:pPr lvl="0" algn="ctr" defTabSz="2044700">
                    <a:lnSpc>
                      <a:spcPct val="90000"/>
                    </a:lnSpc>
                    <a:spcBef>
                      <a:spcPct val="0"/>
                    </a:spcBef>
                    <a:spcAft>
                      <a:spcPct val="35000"/>
                    </a:spcAft>
                  </a:pPr>
                  <a:endParaRPr lang="en-US" sz="4600" kern="1200" dirty="0"/>
                </a:p>
              </p:txBody>
            </p:sp>
            <p:sp>
              <p:nvSpPr>
                <p:cNvPr id="14" name="Freeform 13"/>
                <p:cNvSpPr/>
                <p:nvPr/>
              </p:nvSpPr>
              <p:spPr>
                <a:xfrm>
                  <a:off x="3742928" y="4496288"/>
                  <a:ext cx="2234206" cy="1340524"/>
                </a:xfrm>
                <a:custGeom>
                  <a:avLst/>
                  <a:gdLst>
                    <a:gd name="connsiteX0" fmla="*/ 0 w 2234206"/>
                    <a:gd name="connsiteY0" fmla="*/ 0 h 1340524"/>
                    <a:gd name="connsiteX1" fmla="*/ 2234206 w 2234206"/>
                    <a:gd name="connsiteY1" fmla="*/ 0 h 1340524"/>
                    <a:gd name="connsiteX2" fmla="*/ 2234206 w 2234206"/>
                    <a:gd name="connsiteY2" fmla="*/ 1340524 h 1340524"/>
                    <a:gd name="connsiteX3" fmla="*/ 0 w 2234206"/>
                    <a:gd name="connsiteY3" fmla="*/ 1340524 h 1340524"/>
                    <a:gd name="connsiteX4" fmla="*/ 0 w 2234206"/>
                    <a:gd name="connsiteY4" fmla="*/ 0 h 1340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206" h="1340524">
                      <a:moveTo>
                        <a:pt x="0" y="0"/>
                      </a:moveTo>
                      <a:lnTo>
                        <a:pt x="2234206" y="0"/>
                      </a:lnTo>
                      <a:lnTo>
                        <a:pt x="2234206" y="1340524"/>
                      </a:lnTo>
                      <a:lnTo>
                        <a:pt x="0" y="1340524"/>
                      </a:lnTo>
                      <a:lnTo>
                        <a:pt x="0" y="0"/>
                      </a:lnTo>
                      <a:close/>
                    </a:path>
                  </a:pathLst>
                </a:custGeom>
              </p:spPr>
              <p:style>
                <a:lnRef idx="1">
                  <a:schemeClr val="accent1"/>
                </a:lnRef>
                <a:fillRef idx="2">
                  <a:schemeClr val="accent1"/>
                </a:fillRef>
                <a:effectRef idx="1">
                  <a:schemeClr val="accent1"/>
                </a:effectRef>
                <a:fontRef idx="minor">
                  <a:schemeClr val="dk1"/>
                </a:fontRef>
              </p:style>
              <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sr-Latn-RS" sz="1600" b="1" kern="1200" dirty="0" smtClean="0">
                      <a:latin typeface="Cambria" pitchFamily="18" charset="0"/>
                      <a:ea typeface="Cambria" pitchFamily="18" charset="0"/>
                    </a:rPr>
                    <a:t>KONTROLA</a:t>
                  </a:r>
                </a:p>
                <a:p>
                  <a:pPr lvl="0" algn="ctr" defTabSz="711200">
                    <a:lnSpc>
                      <a:spcPct val="90000"/>
                    </a:lnSpc>
                    <a:spcBef>
                      <a:spcPct val="0"/>
                    </a:spcBef>
                    <a:spcAft>
                      <a:spcPct val="35000"/>
                    </a:spcAft>
                  </a:pPr>
                  <a:r>
                    <a:rPr lang="sr-Latn-RS" sz="1600" kern="1200" dirty="0" smtClean="0">
                      <a:latin typeface="Cambria" pitchFamily="18" charset="0"/>
                      <a:ea typeface="Cambria" pitchFamily="18" charset="0"/>
                    </a:rPr>
                    <a:t>Donosioci odluka</a:t>
                  </a:r>
                </a:p>
                <a:p>
                  <a:pPr lvl="0" algn="ctr" defTabSz="711200">
                    <a:lnSpc>
                      <a:spcPct val="90000"/>
                    </a:lnSpc>
                    <a:spcBef>
                      <a:spcPct val="0"/>
                    </a:spcBef>
                    <a:spcAft>
                      <a:spcPct val="35000"/>
                    </a:spcAft>
                  </a:pPr>
                  <a:r>
                    <a:rPr lang="sr-Latn-RS" sz="1600" kern="1200" dirty="0" smtClean="0">
                      <a:latin typeface="Cambria" pitchFamily="18" charset="0"/>
                      <a:ea typeface="Cambria" pitchFamily="18" charset="0"/>
                    </a:rPr>
                    <a:t>Automatske kontrole</a:t>
                  </a:r>
                  <a:endParaRPr lang="en-US" sz="1600" kern="1200" dirty="0">
                    <a:latin typeface="Cambria" pitchFamily="18" charset="0"/>
                    <a:ea typeface="Cambria" pitchFamily="18" charset="0"/>
                  </a:endParaRPr>
                </a:p>
              </p:txBody>
            </p:sp>
          </p:gr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1235" y="4680764"/>
                <a:ext cx="2246629" cy="1340524"/>
              </a:xfrm>
              <a:prstGeom prst="rect">
                <a:avLst/>
              </a:prstGeom>
            </p:spPr>
          </p:pic>
          <p:cxnSp>
            <p:nvCxnSpPr>
              <p:cNvPr id="16" name="Elbow Connector 15"/>
              <p:cNvCxnSpPr/>
              <p:nvPr/>
            </p:nvCxnSpPr>
            <p:spPr>
              <a:xfrm flipV="1">
                <a:off x="5953925" y="3346724"/>
                <a:ext cx="2650523" cy="1792986"/>
              </a:xfrm>
              <a:prstGeom prst="bentConnector3">
                <a:avLst>
                  <a:gd name="adj1" fmla="val 110784"/>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348" name="Straight Arrow Connector 14347"/>
              <p:cNvCxnSpPr>
                <a:stCxn id="4" idx="3"/>
              </p:cNvCxnSpPr>
              <p:nvPr/>
            </p:nvCxnSpPr>
            <p:spPr>
              <a:xfrm>
                <a:off x="3347864" y="5351026"/>
                <a:ext cx="37365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351" name="Straight Arrow Connector 14350"/>
              <p:cNvCxnSpPr/>
              <p:nvPr/>
            </p:nvCxnSpPr>
            <p:spPr>
              <a:xfrm flipV="1">
                <a:off x="2218338" y="4267060"/>
                <a:ext cx="0" cy="38607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357" name="Straight Arrow Connector 14356"/>
              <p:cNvCxnSpPr/>
              <p:nvPr/>
            </p:nvCxnSpPr>
            <p:spPr>
              <a:xfrm flipV="1">
                <a:off x="4838621" y="4267060"/>
                <a:ext cx="0" cy="3860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360" name="TextBox 14359"/>
            <p:cNvSpPr txBox="1"/>
            <p:nvPr/>
          </p:nvSpPr>
          <p:spPr>
            <a:xfrm>
              <a:off x="6948264" y="5327945"/>
              <a:ext cx="1778692" cy="369332"/>
            </a:xfrm>
            <a:prstGeom prst="rect">
              <a:avLst/>
            </a:prstGeom>
            <a:noFill/>
          </p:spPr>
          <p:txBody>
            <a:bodyPr wrap="none" rtlCol="0">
              <a:spAutoFit/>
            </a:bodyPr>
            <a:lstStyle/>
            <a:p>
              <a:r>
                <a:rPr lang="sr-Latn-RS" dirty="0" smtClean="0">
                  <a:solidFill>
                    <a:srgbClr val="002060"/>
                  </a:solidFill>
                  <a:latin typeface="Cambria" pitchFamily="18" charset="0"/>
                  <a:ea typeface="Cambria" pitchFamily="18" charset="0"/>
                </a:rPr>
                <a:t>Povratna sprega</a:t>
              </a:r>
              <a:endParaRPr lang="en-US" dirty="0">
                <a:solidFill>
                  <a:srgbClr val="002060"/>
                </a:solidFill>
                <a:latin typeface="Cambria" pitchFamily="18" charset="0"/>
                <a:ea typeface="Cambria" pitchFamily="18" charset="0"/>
              </a:endParaRPr>
            </a:p>
          </p:txBody>
        </p:sp>
      </p:grpSp>
    </p:spTree>
    <p:extLst>
      <p:ext uri="{BB962C8B-B14F-4D97-AF65-F5344CB8AC3E}">
        <p14:creationId xmlns:p14="http://schemas.microsoft.com/office/powerpoint/2010/main" val="16260384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b="9440"/>
          <a:stretch/>
        </p:blipFill>
        <p:spPr bwMode="auto">
          <a:xfrm>
            <a:off x="757590" y="1658418"/>
            <a:ext cx="7990874" cy="4900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57590" y="1124744"/>
            <a:ext cx="7990874" cy="461665"/>
          </a:xfrm>
          <a:prstGeom prst="rect">
            <a:avLst/>
          </a:prstGeom>
        </p:spPr>
        <p:txBody>
          <a:bodyPr wrap="square">
            <a:spAutoFit/>
          </a:bodyPr>
          <a:lstStyle/>
          <a:p>
            <a:pPr>
              <a:spcAft>
                <a:spcPts val="526"/>
              </a:spcAft>
              <a:buClr>
                <a:srgbClr val="FF0000"/>
              </a:buClr>
            </a:pPr>
            <a:r>
              <a:rPr lang="vi-VN" sz="2400" dirty="0">
                <a:solidFill>
                  <a:srgbClr val="002060"/>
                </a:solidFill>
                <a:latin typeface="Cambria" pitchFamily="18" charset="0"/>
                <a:ea typeface="Cambria" pitchFamily="18" charset="0"/>
                <a:cs typeface="Calibri" pitchFamily="34" charset="0"/>
              </a:rPr>
              <a:t>Informacioni sistem je </a:t>
            </a:r>
            <a:r>
              <a:rPr lang="vi-VN" sz="2400" i="1" dirty="0">
                <a:solidFill>
                  <a:srgbClr val="002060"/>
                </a:solidFill>
                <a:latin typeface="Cambria" pitchFamily="18" charset="0"/>
                <a:ea typeface="Cambria" pitchFamily="18" charset="0"/>
                <a:cs typeface="Calibri" pitchFamily="34" charset="0"/>
              </a:rPr>
              <a:t>model </a:t>
            </a:r>
            <a:r>
              <a:rPr lang="vi-VN" sz="2400" dirty="0">
                <a:solidFill>
                  <a:srgbClr val="002060"/>
                </a:solidFill>
                <a:latin typeface="Cambria" pitchFamily="18" charset="0"/>
                <a:ea typeface="Cambria" pitchFamily="18" charset="0"/>
                <a:cs typeface="Calibri" pitchFamily="34" charset="0"/>
              </a:rPr>
              <a:t>realnog - poslovnog sistema. </a:t>
            </a:r>
            <a:endParaRPr lang="sr-Latn-RS" sz="2400" dirty="0">
              <a:solidFill>
                <a:srgbClr val="002060"/>
              </a:solidFill>
              <a:latin typeface="Cambria" pitchFamily="18" charset="0"/>
              <a:ea typeface="Cambria" pitchFamily="18" charset="0"/>
              <a:cs typeface="Calibri" pitchFamily="34" charset="0"/>
            </a:endParaRPr>
          </a:p>
        </p:txBody>
      </p:sp>
    </p:spTree>
    <p:extLst>
      <p:ext uri="{BB962C8B-B14F-4D97-AF65-F5344CB8AC3E}">
        <p14:creationId xmlns:p14="http://schemas.microsoft.com/office/powerpoint/2010/main" val="6802433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normAutofit/>
          </a:bodyPr>
          <a:lstStyle/>
          <a:p>
            <a:pPr algn="l"/>
            <a:r>
              <a:rPr lang="pl-PL" dirty="0">
                <a:solidFill>
                  <a:schemeClr val="tx2"/>
                </a:solidFill>
                <a:latin typeface="Cambria" pitchFamily="18" charset="0"/>
              </a:rPr>
              <a:t>Zašto je potreban koncept IS-a?</a:t>
            </a:r>
            <a:endParaRPr lang="en-US" dirty="0">
              <a:solidFill>
                <a:schemeClr val="tx2"/>
              </a:solidFill>
              <a:latin typeface="Cambria" pitchFamily="18" charset="0"/>
            </a:endParaRPr>
          </a:p>
        </p:txBody>
      </p:sp>
      <p:sp>
        <p:nvSpPr>
          <p:cNvPr id="5" name="Subtitle 2"/>
          <p:cNvSpPr>
            <a:spLocks noGrp="1"/>
          </p:cNvSpPr>
          <p:nvPr>
            <p:ph type="subTitle" idx="1"/>
          </p:nvPr>
        </p:nvSpPr>
        <p:spPr>
          <a:xfrm>
            <a:off x="683568" y="4005064"/>
            <a:ext cx="7120880" cy="2520280"/>
          </a:xfrm>
        </p:spPr>
        <p:txBody>
          <a:bodyPr>
            <a:normAutofit lnSpcReduction="10000"/>
          </a:bodyPr>
          <a:lstStyle/>
          <a:p>
            <a:pPr algn="l"/>
            <a:r>
              <a:rPr lang="en-US" sz="2400" dirty="0" err="1" smtClean="0">
                <a:solidFill>
                  <a:schemeClr val="tx2"/>
                </a:solidFill>
                <a:latin typeface="Cambria" pitchFamily="18" charset="0"/>
              </a:rPr>
              <a:t>Koncepti</a:t>
            </a:r>
            <a:r>
              <a:rPr lang="en-US" sz="2400" dirty="0" smtClean="0">
                <a:solidFill>
                  <a:schemeClr val="tx2"/>
                </a:solidFill>
                <a:latin typeface="Cambria" pitchFamily="18" charset="0"/>
              </a:rPr>
              <a:t> </a:t>
            </a:r>
            <a:r>
              <a:rPr lang="en-US" sz="2400" dirty="0" err="1">
                <a:solidFill>
                  <a:schemeClr val="tx2"/>
                </a:solidFill>
                <a:latin typeface="Cambria" pitchFamily="18" charset="0"/>
              </a:rPr>
              <a:t>Informacionog</a:t>
            </a:r>
            <a:r>
              <a:rPr lang="en-US" sz="2400" dirty="0">
                <a:solidFill>
                  <a:schemeClr val="tx2"/>
                </a:solidFill>
                <a:latin typeface="Cambria" pitchFamily="18" charset="0"/>
              </a:rPr>
              <a:t> </a:t>
            </a:r>
            <a:r>
              <a:rPr lang="en-US" sz="2400" dirty="0" err="1" smtClean="0">
                <a:solidFill>
                  <a:schemeClr val="tx2"/>
                </a:solidFill>
                <a:latin typeface="Cambria" pitchFamily="18" charset="0"/>
              </a:rPr>
              <a:t>sistema</a:t>
            </a:r>
            <a:r>
              <a:rPr lang="sr-Latn-RS" sz="2400" dirty="0" smtClean="0">
                <a:solidFill>
                  <a:schemeClr val="tx2"/>
                </a:solidFill>
                <a:latin typeface="Cambria" pitchFamily="18" charset="0"/>
              </a:rPr>
              <a:t>:</a:t>
            </a:r>
            <a:endParaRPr lang="en-US" sz="2400" dirty="0">
              <a:solidFill>
                <a:schemeClr val="tx2"/>
              </a:solidFill>
              <a:latin typeface="Cambria" pitchFamily="18" charset="0"/>
            </a:endParaRPr>
          </a:p>
          <a:p>
            <a:pPr marL="342900" indent="-342900" algn="l">
              <a:buFont typeface="Arial" pitchFamily="34" charset="0"/>
              <a:buChar char="•"/>
            </a:pPr>
            <a:r>
              <a:rPr lang="en-US" sz="2400" dirty="0" err="1">
                <a:solidFill>
                  <a:schemeClr val="tx2"/>
                </a:solidFill>
                <a:latin typeface="Cambria" pitchFamily="18" charset="0"/>
              </a:rPr>
              <a:t>Logički</a:t>
            </a:r>
            <a:r>
              <a:rPr lang="en-US" sz="2400" dirty="0">
                <a:solidFill>
                  <a:schemeClr val="tx2"/>
                </a:solidFill>
                <a:latin typeface="Cambria" pitchFamily="18" charset="0"/>
              </a:rPr>
              <a:t> </a:t>
            </a:r>
            <a:r>
              <a:rPr lang="en-US" sz="2400" dirty="0" err="1">
                <a:solidFill>
                  <a:schemeClr val="tx2"/>
                </a:solidFill>
                <a:latin typeface="Cambria" pitchFamily="18" charset="0"/>
              </a:rPr>
              <a:t>opis</a:t>
            </a:r>
            <a:r>
              <a:rPr lang="en-US" sz="2400" dirty="0">
                <a:solidFill>
                  <a:schemeClr val="tx2"/>
                </a:solidFill>
                <a:latin typeface="Cambria" pitchFamily="18" charset="0"/>
              </a:rPr>
              <a:t> </a:t>
            </a:r>
            <a:r>
              <a:rPr lang="en-US" sz="2400" dirty="0" err="1">
                <a:solidFill>
                  <a:schemeClr val="tx2"/>
                </a:solidFill>
                <a:latin typeface="Cambria" pitchFamily="18" charset="0"/>
              </a:rPr>
              <a:t>strukture</a:t>
            </a:r>
            <a:r>
              <a:rPr lang="en-US" sz="2400" dirty="0">
                <a:solidFill>
                  <a:schemeClr val="tx2"/>
                </a:solidFill>
                <a:latin typeface="Cambria" pitchFamily="18" charset="0"/>
              </a:rPr>
              <a:t> </a:t>
            </a:r>
            <a:r>
              <a:rPr lang="en-US" sz="2400" dirty="0" err="1">
                <a:solidFill>
                  <a:schemeClr val="tx2"/>
                </a:solidFill>
                <a:latin typeface="Cambria" pitchFamily="18" charset="0"/>
              </a:rPr>
              <a:t>informacionog</a:t>
            </a:r>
            <a:r>
              <a:rPr lang="en-US" sz="2400" dirty="0">
                <a:solidFill>
                  <a:schemeClr val="tx2"/>
                </a:solidFill>
                <a:latin typeface="Cambria" pitchFamily="18" charset="0"/>
              </a:rPr>
              <a:t> </a:t>
            </a:r>
            <a:r>
              <a:rPr lang="en-US" sz="2400" dirty="0" err="1">
                <a:solidFill>
                  <a:schemeClr val="tx2"/>
                </a:solidFill>
                <a:latin typeface="Cambria" pitchFamily="18" charset="0"/>
              </a:rPr>
              <a:t>sistema</a:t>
            </a:r>
            <a:endParaRPr lang="en-US" sz="2400" dirty="0">
              <a:solidFill>
                <a:schemeClr val="tx2"/>
              </a:solidFill>
              <a:latin typeface="Cambria" pitchFamily="18" charset="0"/>
            </a:endParaRPr>
          </a:p>
          <a:p>
            <a:pPr marL="342900" indent="-342900" algn="l">
              <a:buFont typeface="Arial" pitchFamily="34" charset="0"/>
              <a:buChar char="•"/>
            </a:pPr>
            <a:r>
              <a:rPr lang="en-US" sz="2400" dirty="0" err="1">
                <a:solidFill>
                  <a:schemeClr val="tx2"/>
                </a:solidFill>
                <a:latin typeface="Cambria" pitchFamily="18" charset="0"/>
              </a:rPr>
              <a:t>Sveobuhvatno</a:t>
            </a:r>
            <a:r>
              <a:rPr lang="en-US" sz="2400" dirty="0">
                <a:solidFill>
                  <a:schemeClr val="tx2"/>
                </a:solidFill>
                <a:latin typeface="Cambria" pitchFamily="18" charset="0"/>
              </a:rPr>
              <a:t> </a:t>
            </a:r>
            <a:r>
              <a:rPr lang="en-US" sz="2400" dirty="0" err="1">
                <a:solidFill>
                  <a:schemeClr val="tx2"/>
                </a:solidFill>
                <a:latin typeface="Cambria" pitchFamily="18" charset="0"/>
              </a:rPr>
              <a:t>predstavljanje</a:t>
            </a:r>
            <a:r>
              <a:rPr lang="en-US" sz="2400" dirty="0">
                <a:solidFill>
                  <a:schemeClr val="tx2"/>
                </a:solidFill>
                <a:latin typeface="Cambria" pitchFamily="18" charset="0"/>
              </a:rPr>
              <a:t> </a:t>
            </a:r>
            <a:r>
              <a:rPr lang="en-US" sz="2400" dirty="0" err="1">
                <a:solidFill>
                  <a:schemeClr val="tx2"/>
                </a:solidFill>
                <a:latin typeface="Cambria" pitchFamily="18" charset="0"/>
              </a:rPr>
              <a:t>resursa</a:t>
            </a:r>
            <a:endParaRPr lang="en-US" sz="2400" dirty="0">
              <a:solidFill>
                <a:schemeClr val="tx2"/>
              </a:solidFill>
              <a:latin typeface="Cambria" pitchFamily="18" charset="0"/>
            </a:endParaRPr>
          </a:p>
          <a:p>
            <a:pPr marL="342900" indent="-342900" algn="l">
              <a:buFont typeface="Arial" pitchFamily="34" charset="0"/>
              <a:buChar char="•"/>
            </a:pPr>
            <a:r>
              <a:rPr lang="en-US" sz="2400" dirty="0" err="1">
                <a:solidFill>
                  <a:schemeClr val="tx2"/>
                </a:solidFill>
                <a:latin typeface="Cambria" pitchFamily="18" charset="0"/>
              </a:rPr>
              <a:t>Skalabilnost</a:t>
            </a:r>
            <a:r>
              <a:rPr lang="en-US" sz="2400" dirty="0">
                <a:solidFill>
                  <a:schemeClr val="tx2"/>
                </a:solidFill>
                <a:latin typeface="Cambria" pitchFamily="18" charset="0"/>
              </a:rPr>
              <a:t> (</a:t>
            </a:r>
            <a:r>
              <a:rPr lang="en-US" sz="2400" dirty="0" err="1">
                <a:solidFill>
                  <a:schemeClr val="tx2"/>
                </a:solidFill>
                <a:latin typeface="Cambria" pitchFamily="18" charset="0"/>
              </a:rPr>
              <a:t>važi</a:t>
            </a:r>
            <a:r>
              <a:rPr lang="en-US" sz="2400" dirty="0">
                <a:solidFill>
                  <a:schemeClr val="tx2"/>
                </a:solidFill>
                <a:latin typeface="Cambria" pitchFamily="18" charset="0"/>
              </a:rPr>
              <a:t> </a:t>
            </a:r>
            <a:r>
              <a:rPr lang="en-US" sz="2400" dirty="0" err="1">
                <a:solidFill>
                  <a:schemeClr val="tx2"/>
                </a:solidFill>
                <a:latin typeface="Cambria" pitchFamily="18" charset="0"/>
              </a:rPr>
              <a:t>bez</a:t>
            </a:r>
            <a:r>
              <a:rPr lang="en-US" sz="2400" dirty="0">
                <a:solidFill>
                  <a:schemeClr val="tx2"/>
                </a:solidFill>
                <a:latin typeface="Cambria" pitchFamily="18" charset="0"/>
              </a:rPr>
              <a:t> </a:t>
            </a:r>
            <a:r>
              <a:rPr lang="en-US" sz="2400" dirty="0" err="1">
                <a:solidFill>
                  <a:schemeClr val="tx2"/>
                </a:solidFill>
                <a:latin typeface="Cambria" pitchFamily="18" charset="0"/>
              </a:rPr>
              <a:t>obzira</a:t>
            </a:r>
            <a:r>
              <a:rPr lang="en-US" sz="2400" dirty="0">
                <a:solidFill>
                  <a:schemeClr val="tx2"/>
                </a:solidFill>
                <a:latin typeface="Cambria" pitchFamily="18" charset="0"/>
              </a:rPr>
              <a:t> </a:t>
            </a:r>
            <a:r>
              <a:rPr lang="en-US" sz="2400" dirty="0" err="1">
                <a:solidFill>
                  <a:schemeClr val="tx2"/>
                </a:solidFill>
                <a:latin typeface="Cambria" pitchFamily="18" charset="0"/>
              </a:rPr>
              <a:t>na</a:t>
            </a:r>
            <a:r>
              <a:rPr lang="en-US" sz="2400" dirty="0">
                <a:solidFill>
                  <a:schemeClr val="tx2"/>
                </a:solidFill>
                <a:latin typeface="Cambria" pitchFamily="18" charset="0"/>
              </a:rPr>
              <a:t> </a:t>
            </a:r>
            <a:r>
              <a:rPr lang="en-US" sz="2400" dirty="0" err="1">
                <a:solidFill>
                  <a:schemeClr val="tx2"/>
                </a:solidFill>
                <a:latin typeface="Cambria" pitchFamily="18" charset="0"/>
              </a:rPr>
              <a:t>veličinu</a:t>
            </a:r>
            <a:r>
              <a:rPr lang="en-US" sz="2400" dirty="0">
                <a:solidFill>
                  <a:schemeClr val="tx2"/>
                </a:solidFill>
                <a:latin typeface="Cambria" pitchFamily="18" charset="0"/>
              </a:rPr>
              <a:t> </a:t>
            </a:r>
            <a:r>
              <a:rPr lang="en-US" sz="2400" dirty="0" err="1">
                <a:solidFill>
                  <a:schemeClr val="tx2"/>
                </a:solidFill>
                <a:latin typeface="Cambria" pitchFamily="18" charset="0"/>
              </a:rPr>
              <a:t>ISa</a:t>
            </a:r>
            <a:r>
              <a:rPr lang="en-US" sz="2400" dirty="0">
                <a:solidFill>
                  <a:schemeClr val="tx2"/>
                </a:solidFill>
                <a:latin typeface="Cambria" pitchFamily="18" charset="0"/>
              </a:rPr>
              <a:t>)</a:t>
            </a:r>
          </a:p>
          <a:p>
            <a:pPr marL="342900" indent="-342900" algn="l">
              <a:buFont typeface="Arial" pitchFamily="34" charset="0"/>
              <a:buChar char="•"/>
            </a:pPr>
            <a:r>
              <a:rPr lang="en-US" sz="2400" dirty="0" err="1">
                <a:solidFill>
                  <a:schemeClr val="tx2"/>
                </a:solidFill>
                <a:latin typeface="Cambria" pitchFamily="18" charset="0"/>
              </a:rPr>
              <a:t>Za</a:t>
            </a:r>
            <a:r>
              <a:rPr lang="en-US" sz="2400" dirty="0">
                <a:solidFill>
                  <a:schemeClr val="tx2"/>
                </a:solidFill>
                <a:latin typeface="Cambria" pitchFamily="18" charset="0"/>
              </a:rPr>
              <a:t> </a:t>
            </a:r>
            <a:r>
              <a:rPr lang="en-US" sz="2400" dirty="0" err="1">
                <a:solidFill>
                  <a:schemeClr val="tx2"/>
                </a:solidFill>
                <a:latin typeface="Cambria" pitchFamily="18" charset="0"/>
              </a:rPr>
              <a:t>bilo</a:t>
            </a:r>
            <a:r>
              <a:rPr lang="en-US" sz="2400" dirty="0">
                <a:solidFill>
                  <a:schemeClr val="tx2"/>
                </a:solidFill>
                <a:latin typeface="Cambria" pitchFamily="18" charset="0"/>
              </a:rPr>
              <a:t> </a:t>
            </a:r>
            <a:r>
              <a:rPr lang="en-US" sz="2400" dirty="0" err="1">
                <a:solidFill>
                  <a:schemeClr val="tx2"/>
                </a:solidFill>
                <a:latin typeface="Cambria" pitchFamily="18" charset="0"/>
              </a:rPr>
              <a:t>koju</a:t>
            </a:r>
            <a:r>
              <a:rPr lang="en-US" sz="2400" dirty="0">
                <a:solidFill>
                  <a:schemeClr val="tx2"/>
                </a:solidFill>
                <a:latin typeface="Cambria" pitchFamily="18" charset="0"/>
              </a:rPr>
              <a:t> </a:t>
            </a:r>
            <a:r>
              <a:rPr lang="en-US" sz="2400" dirty="0" err="1">
                <a:solidFill>
                  <a:schemeClr val="tx2"/>
                </a:solidFill>
                <a:latin typeface="Cambria" pitchFamily="18" charset="0"/>
              </a:rPr>
              <a:t>organizaciju</a:t>
            </a:r>
            <a:endParaRPr lang="en-US" sz="2400" dirty="0">
              <a:solidFill>
                <a:schemeClr val="tx2"/>
              </a:solidFill>
              <a:latin typeface="Cambria" pitchFamily="18" charset="0"/>
            </a:endParaRPr>
          </a:p>
          <a:p>
            <a:pPr marL="342900" indent="-342900" algn="l">
              <a:buFont typeface="Arial" pitchFamily="34" charset="0"/>
              <a:buChar char="•"/>
            </a:pPr>
            <a:r>
              <a:rPr lang="en-US" sz="2400" dirty="0" err="1">
                <a:solidFill>
                  <a:schemeClr val="tx2"/>
                </a:solidFill>
                <a:latin typeface="Cambria" pitchFamily="18" charset="0"/>
              </a:rPr>
              <a:t>Stalnost</a:t>
            </a:r>
            <a:r>
              <a:rPr lang="en-US" sz="2400" dirty="0">
                <a:solidFill>
                  <a:schemeClr val="tx2"/>
                </a:solidFill>
                <a:latin typeface="Cambria" pitchFamily="18" charset="0"/>
              </a:rPr>
              <a:t> (</a:t>
            </a:r>
            <a:r>
              <a:rPr lang="en-US" sz="2400" dirty="0" err="1">
                <a:solidFill>
                  <a:schemeClr val="tx2"/>
                </a:solidFill>
                <a:latin typeface="Cambria" pitchFamily="18" charset="0"/>
              </a:rPr>
              <a:t>važi</a:t>
            </a:r>
            <a:r>
              <a:rPr lang="en-US" sz="2400" dirty="0">
                <a:solidFill>
                  <a:schemeClr val="tx2"/>
                </a:solidFill>
                <a:latin typeface="Cambria" pitchFamily="18" charset="0"/>
              </a:rPr>
              <a:t> u </a:t>
            </a:r>
            <a:r>
              <a:rPr lang="en-US" sz="2400" dirty="0" err="1">
                <a:solidFill>
                  <a:schemeClr val="tx2"/>
                </a:solidFill>
                <a:latin typeface="Cambria" pitchFamily="18" charset="0"/>
              </a:rPr>
              <a:t>relativno</a:t>
            </a:r>
            <a:r>
              <a:rPr lang="en-US" sz="2400" dirty="0">
                <a:solidFill>
                  <a:schemeClr val="tx2"/>
                </a:solidFill>
                <a:latin typeface="Cambria" pitchFamily="18" charset="0"/>
              </a:rPr>
              <a:t> </a:t>
            </a:r>
            <a:r>
              <a:rPr lang="en-US" sz="2400" dirty="0" err="1">
                <a:solidFill>
                  <a:schemeClr val="tx2"/>
                </a:solidFill>
                <a:latin typeface="Cambria" pitchFamily="18" charset="0"/>
              </a:rPr>
              <a:t>dužem</a:t>
            </a:r>
            <a:r>
              <a:rPr lang="en-US" sz="2400" dirty="0">
                <a:solidFill>
                  <a:schemeClr val="tx2"/>
                </a:solidFill>
                <a:latin typeface="Cambria" pitchFamily="18" charset="0"/>
              </a:rPr>
              <a:t> </a:t>
            </a:r>
            <a:r>
              <a:rPr lang="en-US" sz="2400" dirty="0" err="1">
                <a:solidFill>
                  <a:schemeClr val="tx2"/>
                </a:solidFill>
                <a:latin typeface="Cambria" pitchFamily="18" charset="0"/>
              </a:rPr>
              <a:t>periodu</a:t>
            </a:r>
            <a:r>
              <a:rPr lang="en-US" sz="2400" dirty="0" smtClean="0">
                <a:solidFill>
                  <a:schemeClr val="tx2"/>
                </a:solidFill>
                <a:latin typeface="Cambria" pitchFamily="18" charset="0"/>
              </a:rPr>
              <a:t>)</a:t>
            </a:r>
            <a:endParaRPr lang="en-US" sz="2400" dirty="0">
              <a:solidFill>
                <a:schemeClr val="tx2"/>
              </a:solidFill>
              <a:latin typeface="Cambria" pitchFamily="18" charset="0"/>
            </a:endParaRPr>
          </a:p>
        </p:txBody>
      </p:sp>
      <p:sp>
        <p:nvSpPr>
          <p:cNvPr id="3" name="Rectangle 2"/>
          <p:cNvSpPr/>
          <p:nvPr/>
        </p:nvSpPr>
        <p:spPr>
          <a:xfrm>
            <a:off x="683568" y="2644170"/>
            <a:ext cx="7272808" cy="1200329"/>
          </a:xfrm>
          <a:prstGeom prst="rect">
            <a:avLst/>
          </a:prstGeom>
        </p:spPr>
        <p:txBody>
          <a:bodyPr wrap="square">
            <a:spAutoFit/>
          </a:bodyPr>
          <a:lstStyle/>
          <a:p>
            <a:pPr lvl="0">
              <a:spcBef>
                <a:spcPct val="20000"/>
              </a:spcBef>
            </a:pPr>
            <a:r>
              <a:rPr lang="en-US" sz="2400" dirty="0" err="1">
                <a:solidFill>
                  <a:srgbClr val="1F497D"/>
                </a:solidFill>
                <a:latin typeface="Cambria" pitchFamily="18" charset="0"/>
              </a:rPr>
              <a:t>Informacioni</a:t>
            </a:r>
            <a:r>
              <a:rPr lang="en-US" sz="2400" dirty="0">
                <a:solidFill>
                  <a:srgbClr val="1F497D"/>
                </a:solidFill>
                <a:latin typeface="Cambria" pitchFamily="18" charset="0"/>
              </a:rPr>
              <a:t> </a:t>
            </a:r>
            <a:r>
              <a:rPr lang="en-US" sz="2400" dirty="0" err="1">
                <a:solidFill>
                  <a:srgbClr val="1F497D"/>
                </a:solidFill>
                <a:latin typeface="Cambria" pitchFamily="18" charset="0"/>
              </a:rPr>
              <a:t>sistem</a:t>
            </a:r>
            <a:r>
              <a:rPr lang="en-US" sz="2400" dirty="0">
                <a:solidFill>
                  <a:srgbClr val="1F497D"/>
                </a:solidFill>
                <a:latin typeface="Cambria" pitchFamily="18" charset="0"/>
              </a:rPr>
              <a:t> je </a:t>
            </a:r>
            <a:r>
              <a:rPr lang="en-US" sz="2400" dirty="0" err="1">
                <a:solidFill>
                  <a:srgbClr val="1F497D"/>
                </a:solidFill>
                <a:latin typeface="Cambria" pitchFamily="18" charset="0"/>
              </a:rPr>
              <a:t>formalni</a:t>
            </a:r>
            <a:r>
              <a:rPr lang="en-US" sz="2400" dirty="0">
                <a:solidFill>
                  <a:srgbClr val="1F497D"/>
                </a:solidFill>
                <a:latin typeface="Cambria" pitchFamily="18" charset="0"/>
              </a:rPr>
              <a:t> </a:t>
            </a:r>
            <a:r>
              <a:rPr lang="en-US" sz="2400" dirty="0" err="1">
                <a:solidFill>
                  <a:srgbClr val="1F497D"/>
                </a:solidFill>
                <a:latin typeface="Cambria" pitchFamily="18" charset="0"/>
              </a:rPr>
              <a:t>entitet</a:t>
            </a:r>
            <a:r>
              <a:rPr lang="en-US" sz="2400" dirty="0">
                <a:solidFill>
                  <a:srgbClr val="1F497D"/>
                </a:solidFill>
                <a:latin typeface="Cambria" pitchFamily="18" charset="0"/>
              </a:rPr>
              <a:t> (</a:t>
            </a:r>
            <a:r>
              <a:rPr lang="en-US" sz="2400" dirty="0" err="1">
                <a:solidFill>
                  <a:srgbClr val="1F497D"/>
                </a:solidFill>
                <a:latin typeface="Cambria" pitchFamily="18" charset="0"/>
              </a:rPr>
              <a:t>organizaciona</a:t>
            </a:r>
            <a:r>
              <a:rPr lang="en-US" sz="2400" dirty="0">
                <a:solidFill>
                  <a:srgbClr val="1F497D"/>
                </a:solidFill>
                <a:latin typeface="Cambria" pitchFamily="18" charset="0"/>
              </a:rPr>
              <a:t> </a:t>
            </a:r>
            <a:r>
              <a:rPr lang="en-US" sz="2400" dirty="0" err="1">
                <a:solidFill>
                  <a:srgbClr val="1F497D"/>
                </a:solidFill>
                <a:latin typeface="Cambria" pitchFamily="18" charset="0"/>
              </a:rPr>
              <a:t>jedinica</a:t>
            </a:r>
            <a:r>
              <a:rPr lang="en-US" sz="2400" dirty="0">
                <a:solidFill>
                  <a:srgbClr val="1F497D"/>
                </a:solidFill>
                <a:latin typeface="Cambria" pitchFamily="18" charset="0"/>
              </a:rPr>
              <a:t>) </a:t>
            </a:r>
            <a:r>
              <a:rPr lang="en-US" sz="2400" dirty="0" err="1">
                <a:solidFill>
                  <a:srgbClr val="1F497D"/>
                </a:solidFill>
                <a:latin typeface="Cambria" pitchFamily="18" charset="0"/>
              </a:rPr>
              <a:t>koji</a:t>
            </a:r>
            <a:r>
              <a:rPr lang="en-US" sz="2400" dirty="0">
                <a:solidFill>
                  <a:srgbClr val="1F497D"/>
                </a:solidFill>
                <a:latin typeface="Cambria" pitchFamily="18" charset="0"/>
              </a:rPr>
              <a:t> se </a:t>
            </a:r>
            <a:r>
              <a:rPr lang="en-US" sz="2400" dirty="0" err="1">
                <a:solidFill>
                  <a:srgbClr val="1F497D"/>
                </a:solidFill>
                <a:latin typeface="Cambria" pitchFamily="18" charset="0"/>
              </a:rPr>
              <a:t>sastoji</a:t>
            </a:r>
            <a:r>
              <a:rPr lang="en-US" sz="2400" dirty="0">
                <a:solidFill>
                  <a:srgbClr val="1F497D"/>
                </a:solidFill>
                <a:latin typeface="Cambria" pitchFamily="18" charset="0"/>
              </a:rPr>
              <a:t> od </a:t>
            </a:r>
            <a:r>
              <a:rPr lang="en-US" sz="2400" dirty="0" err="1">
                <a:solidFill>
                  <a:srgbClr val="1F497D"/>
                </a:solidFill>
                <a:latin typeface="Cambria" pitchFamily="18" charset="0"/>
              </a:rPr>
              <a:t>velikog</a:t>
            </a:r>
            <a:r>
              <a:rPr lang="en-US" sz="2400" dirty="0">
                <a:solidFill>
                  <a:srgbClr val="1F497D"/>
                </a:solidFill>
                <a:latin typeface="Cambria" pitchFamily="18" charset="0"/>
              </a:rPr>
              <a:t> </a:t>
            </a:r>
            <a:r>
              <a:rPr lang="en-US" sz="2400" dirty="0" err="1">
                <a:solidFill>
                  <a:srgbClr val="1F497D"/>
                </a:solidFill>
                <a:latin typeface="Cambria" pitchFamily="18" charset="0"/>
              </a:rPr>
              <a:t>broja</a:t>
            </a:r>
            <a:r>
              <a:rPr lang="en-US" sz="2400" dirty="0">
                <a:solidFill>
                  <a:srgbClr val="1F497D"/>
                </a:solidFill>
                <a:latin typeface="Cambria" pitchFamily="18" charset="0"/>
              </a:rPr>
              <a:t> </a:t>
            </a:r>
            <a:r>
              <a:rPr lang="en-US" sz="2400" dirty="0" err="1">
                <a:solidFill>
                  <a:srgbClr val="1F497D"/>
                </a:solidFill>
                <a:latin typeface="Cambria" pitchFamily="18" charset="0"/>
              </a:rPr>
              <a:t>logičkih</a:t>
            </a:r>
            <a:r>
              <a:rPr lang="en-US" sz="2400" dirty="0">
                <a:solidFill>
                  <a:srgbClr val="1F497D"/>
                </a:solidFill>
                <a:latin typeface="Cambria" pitchFamily="18" charset="0"/>
              </a:rPr>
              <a:t> i </a:t>
            </a:r>
            <a:r>
              <a:rPr lang="en-US" sz="2400" dirty="0" err="1">
                <a:solidFill>
                  <a:srgbClr val="1F497D"/>
                </a:solidFill>
                <a:latin typeface="Cambria" pitchFamily="18" charset="0"/>
              </a:rPr>
              <a:t>fizičkih</a:t>
            </a:r>
            <a:r>
              <a:rPr lang="en-US" sz="2400" dirty="0">
                <a:solidFill>
                  <a:srgbClr val="1F497D"/>
                </a:solidFill>
                <a:latin typeface="Cambria" pitchFamily="18" charset="0"/>
              </a:rPr>
              <a:t> </a:t>
            </a:r>
            <a:r>
              <a:rPr lang="en-US" sz="2400" dirty="0" err="1" smtClean="0">
                <a:solidFill>
                  <a:srgbClr val="1F497D"/>
                </a:solidFill>
                <a:latin typeface="Cambria" pitchFamily="18" charset="0"/>
              </a:rPr>
              <a:t>resursa</a:t>
            </a:r>
            <a:r>
              <a:rPr lang="sr-Latn-RS" sz="2400" dirty="0" smtClean="0">
                <a:solidFill>
                  <a:srgbClr val="1F497D"/>
                </a:solidFill>
                <a:latin typeface="Cambria" pitchFamily="18" charset="0"/>
              </a:rPr>
              <a:t>.</a:t>
            </a:r>
            <a:endParaRPr lang="en-US" sz="2400" dirty="0">
              <a:solidFill>
                <a:srgbClr val="1F497D"/>
              </a:solidFill>
              <a:latin typeface="Cambria" pitchFamily="18" charset="0"/>
            </a:endParaRPr>
          </a:p>
        </p:txBody>
      </p:sp>
    </p:spTree>
    <p:extLst>
      <p:ext uri="{BB962C8B-B14F-4D97-AF65-F5344CB8AC3E}">
        <p14:creationId xmlns:p14="http://schemas.microsoft.com/office/powerpoint/2010/main" val="34472919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708386236"/>
              </p:ext>
            </p:extLst>
          </p:nvPr>
        </p:nvGraphicFramePr>
        <p:xfrm>
          <a:off x="251520" y="1496304"/>
          <a:ext cx="8712968" cy="4452976"/>
        </p:xfrm>
        <a:graphic>
          <a:graphicData uri="http://schemas.openxmlformats.org/presentationml/2006/ole">
            <mc:AlternateContent xmlns:mc="http://schemas.openxmlformats.org/markup-compatibility/2006">
              <mc:Choice xmlns:v="urn:schemas-microsoft-com:vml" Requires="v">
                <p:oleObj spid="_x0000_s1134" name="Visio" r:id="rId3" imgW="6737604" imgH="3443859" progId="Visio.Drawing.11">
                  <p:embed/>
                </p:oleObj>
              </mc:Choice>
              <mc:Fallback>
                <p:oleObj name="Visio" r:id="rId3" imgW="6737604" imgH="3443859" progId="Visio.Drawing.11">
                  <p:embed/>
                  <p:pic>
                    <p:nvPicPr>
                      <p:cNvPr id="0" name="Object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496304"/>
                        <a:ext cx="8712968" cy="445297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779123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922114"/>
          </a:xfrm>
        </p:spPr>
        <p:txBody>
          <a:bodyPr>
            <a:normAutofit/>
          </a:bodyPr>
          <a:lstStyle/>
          <a:p>
            <a:r>
              <a:rPr lang="en-US" sz="4000" dirty="0" err="1" smtClean="0">
                <a:solidFill>
                  <a:srgbClr val="C00000"/>
                </a:solidFill>
                <a:latin typeface="Cambria" pitchFamily="18" charset="0"/>
                <a:ea typeface="Cambria" pitchFamily="18" charset="0"/>
              </a:rPr>
              <a:t>Projektovanje</a:t>
            </a:r>
            <a:endParaRPr lang="en-US" sz="4000" dirty="0">
              <a:solidFill>
                <a:srgbClr val="C00000"/>
              </a:solidFill>
              <a:latin typeface="Cambria" pitchFamily="18" charset="0"/>
              <a:ea typeface="Cambria" pitchFamily="18" charset="0"/>
            </a:endParaRPr>
          </a:p>
        </p:txBody>
      </p:sp>
      <p:sp>
        <p:nvSpPr>
          <p:cNvPr id="4" name="Rectangle 10"/>
          <p:cNvSpPr>
            <a:spLocks noGrp="1" noChangeArrowheads="1"/>
          </p:cNvSpPr>
          <p:nvPr>
            <p:ph idx="1"/>
          </p:nvPr>
        </p:nvSpPr>
        <p:spPr bwMode="auto">
          <a:xfrm>
            <a:off x="2708826" y="4580600"/>
            <a:ext cx="3106688" cy="1990420"/>
          </a:xfrm>
          <a:prstGeom prst="rect">
            <a:avLst/>
          </a:prstGeom>
          <a:solidFill>
            <a:schemeClr val="accent1">
              <a:lumMod val="20000"/>
              <a:lumOff val="80000"/>
              <a:alpha val="89803"/>
            </a:schemeClr>
          </a:solidFill>
          <a:ln w="9525">
            <a:solidFill>
              <a:schemeClr val="tx1"/>
            </a:solidFill>
            <a:miter lim="800000"/>
            <a:headEnd/>
            <a:tailEnd/>
          </a:ln>
          <a:effectLst/>
          <a:extLst/>
        </p:spPr>
        <p:txBody>
          <a:bodyPr/>
          <a:lstStyle/>
          <a:p>
            <a:pPr marL="342900" indent="-342900" eaLnBrk="1" hangingPunct="1">
              <a:spcBef>
                <a:spcPct val="100000"/>
              </a:spcBef>
              <a:buClr>
                <a:srgbClr val="4D4D4D"/>
              </a:buClr>
              <a:buSzPct val="70000"/>
              <a:buFont typeface="Wingdings" pitchFamily="2" charset="2"/>
              <a:buChar char="l"/>
            </a:pPr>
            <a:r>
              <a:rPr lang="sr-Latn-CS" altLang="en-US" sz="2800" b="1" dirty="0">
                <a:solidFill>
                  <a:srgbClr val="A50021"/>
                </a:solidFill>
                <a:latin typeface="Arial" charset="0"/>
              </a:rPr>
              <a:t>Baza podataka</a:t>
            </a:r>
            <a:endParaRPr lang="sr-Latn-CS" altLang="en-US" sz="2800" b="1" dirty="0">
              <a:latin typeface="Arial" charset="0"/>
            </a:endParaRPr>
          </a:p>
          <a:p>
            <a:pPr marL="692150" lvl="1" indent="-347663" eaLnBrk="1" hangingPunct="1">
              <a:spcBef>
                <a:spcPct val="60000"/>
              </a:spcBef>
              <a:buClr>
                <a:srgbClr val="777777"/>
              </a:buClr>
              <a:buSzPct val="70000"/>
              <a:buFont typeface="Wingdings" pitchFamily="2" charset="2"/>
              <a:buChar char="v"/>
            </a:pPr>
            <a:r>
              <a:rPr lang="sr-Latn-CS" altLang="en-US" sz="2400" b="1" i="1" dirty="0"/>
              <a:t>Logički fajlovi</a:t>
            </a:r>
          </a:p>
          <a:p>
            <a:pPr marL="692150" lvl="1" indent="-347663" eaLnBrk="1" hangingPunct="1">
              <a:spcBef>
                <a:spcPct val="60000"/>
              </a:spcBef>
              <a:buClr>
                <a:srgbClr val="777777"/>
              </a:buClr>
              <a:buSzPct val="70000"/>
              <a:buFont typeface="Wingdings" pitchFamily="2" charset="2"/>
              <a:buChar char="v"/>
            </a:pPr>
            <a:r>
              <a:rPr lang="sr-Latn-CS" altLang="en-US" sz="2400" b="1" i="1" dirty="0"/>
              <a:t>Fizički fajlovi</a:t>
            </a:r>
          </a:p>
        </p:txBody>
      </p:sp>
      <p:sp>
        <p:nvSpPr>
          <p:cNvPr id="6" name="Rectangle 14"/>
          <p:cNvSpPr>
            <a:spLocks noChangeArrowheads="1"/>
          </p:cNvSpPr>
          <p:nvPr/>
        </p:nvSpPr>
        <p:spPr bwMode="auto">
          <a:xfrm>
            <a:off x="6082564" y="836713"/>
            <a:ext cx="3059832" cy="1823707"/>
          </a:xfrm>
          <a:prstGeom prst="rect">
            <a:avLst/>
          </a:prstGeom>
          <a:solidFill>
            <a:schemeClr val="accent1">
              <a:lumMod val="20000"/>
              <a:lumOff val="80000"/>
              <a:alpha val="89803"/>
            </a:schemeClr>
          </a:solidFill>
          <a:ln w="9525">
            <a:solidFill>
              <a:schemeClr val="tx1"/>
            </a:solidFill>
            <a:miter lim="800000"/>
            <a:headEnd/>
            <a:tailEnd/>
          </a:ln>
          <a:effectLst/>
          <a:extLst/>
        </p:spPr>
        <p:txBody>
          <a:bodyPr/>
          <a:lstStyle/>
          <a:p>
            <a:pPr marL="342900" indent="-342900" eaLnBrk="1" hangingPunct="1">
              <a:spcBef>
                <a:spcPct val="100000"/>
              </a:spcBef>
              <a:buClr>
                <a:srgbClr val="4D4D4D"/>
              </a:buClr>
              <a:buSzPct val="70000"/>
              <a:buFont typeface="Wingdings" pitchFamily="2" charset="2"/>
              <a:buChar char="l"/>
            </a:pPr>
            <a:r>
              <a:rPr lang="sr-Latn-CS" altLang="en-US" sz="2800" b="1" dirty="0">
                <a:solidFill>
                  <a:srgbClr val="A50021"/>
                </a:solidFill>
                <a:latin typeface="Arial" charset="0"/>
              </a:rPr>
              <a:t>Izlaz</a:t>
            </a:r>
          </a:p>
          <a:p>
            <a:pPr marL="692150" lvl="1" indent="-347663" eaLnBrk="1" hangingPunct="1">
              <a:spcBef>
                <a:spcPct val="60000"/>
              </a:spcBef>
              <a:buClr>
                <a:srgbClr val="777777"/>
              </a:buClr>
              <a:buSzPct val="70000"/>
              <a:buFont typeface="Wingdings" pitchFamily="2" charset="2"/>
              <a:buChar char="v"/>
            </a:pPr>
            <a:r>
              <a:rPr lang="sr-Latn-CS" altLang="en-US" sz="2400" b="1" i="1" dirty="0"/>
              <a:t>Format</a:t>
            </a:r>
          </a:p>
          <a:p>
            <a:pPr marL="692150" lvl="1" indent="-347663" eaLnBrk="1" hangingPunct="1">
              <a:spcBef>
                <a:spcPct val="60000"/>
              </a:spcBef>
              <a:buClr>
                <a:srgbClr val="777777"/>
              </a:buClr>
              <a:buSzPct val="70000"/>
              <a:buFont typeface="Wingdings" pitchFamily="2" charset="2"/>
              <a:buChar char="v"/>
            </a:pPr>
            <a:r>
              <a:rPr lang="sr-Latn-CS" altLang="en-US" sz="2400" b="1" i="1" dirty="0"/>
              <a:t>Sadržaj</a:t>
            </a:r>
          </a:p>
        </p:txBody>
      </p:sp>
      <p:sp>
        <p:nvSpPr>
          <p:cNvPr id="9" name="Rectangle 6"/>
          <p:cNvSpPr>
            <a:spLocks noChangeArrowheads="1"/>
          </p:cNvSpPr>
          <p:nvPr/>
        </p:nvSpPr>
        <p:spPr bwMode="auto">
          <a:xfrm>
            <a:off x="33536" y="836713"/>
            <a:ext cx="2928392" cy="3680996"/>
          </a:xfrm>
          <a:prstGeom prst="rect">
            <a:avLst/>
          </a:prstGeom>
          <a:solidFill>
            <a:schemeClr val="accent1">
              <a:lumMod val="20000"/>
              <a:lumOff val="80000"/>
              <a:alpha val="89803"/>
            </a:schemeClr>
          </a:solidFill>
          <a:ln w="9525">
            <a:solidFill>
              <a:schemeClr val="tx1"/>
            </a:solidFill>
            <a:miter lim="800000"/>
            <a:headEnd/>
            <a:tailEnd/>
          </a:ln>
          <a:effectLst/>
          <a:extLst/>
        </p:spPr>
        <p:txBody>
          <a:bodyPr/>
          <a:lstStyle/>
          <a:p>
            <a:pPr marL="342900" indent="-342900" eaLnBrk="1" hangingPunct="1">
              <a:spcBef>
                <a:spcPct val="100000"/>
              </a:spcBef>
              <a:buClr>
                <a:srgbClr val="4D4D4D"/>
              </a:buClr>
              <a:buSzPct val="70000"/>
              <a:buFont typeface="Wingdings" pitchFamily="2" charset="2"/>
              <a:buChar char="l"/>
            </a:pPr>
            <a:r>
              <a:rPr lang="sr-Latn-CS" altLang="en-US" sz="2200" b="1" dirty="0">
                <a:solidFill>
                  <a:srgbClr val="A50021"/>
                </a:solidFill>
                <a:latin typeface="Arial" charset="0"/>
              </a:rPr>
              <a:t>Ulaz</a:t>
            </a:r>
            <a:endParaRPr lang="sr-Latn-CS" altLang="en-US" sz="2200" b="1" dirty="0">
              <a:latin typeface="Arial" charset="0"/>
            </a:endParaRPr>
          </a:p>
          <a:p>
            <a:pPr marL="692150" lvl="1" indent="-347663" eaLnBrk="1" hangingPunct="1">
              <a:spcBef>
                <a:spcPct val="60000"/>
              </a:spcBef>
              <a:buClr>
                <a:srgbClr val="777777"/>
              </a:buClr>
              <a:buSzPct val="70000"/>
              <a:buFont typeface="Wingdings" pitchFamily="2" charset="2"/>
              <a:buChar char="v"/>
            </a:pPr>
            <a:r>
              <a:rPr lang="sr-Latn-CS" altLang="en-US" sz="2200" b="1" i="1" dirty="0" smtClean="0"/>
              <a:t>Transakcije</a:t>
            </a:r>
          </a:p>
          <a:p>
            <a:pPr marL="692150" lvl="1" indent="-347663" eaLnBrk="1" hangingPunct="1">
              <a:spcBef>
                <a:spcPct val="60000"/>
              </a:spcBef>
              <a:buClr>
                <a:srgbClr val="777777"/>
              </a:buClr>
              <a:buSzPct val="70000"/>
              <a:buFont typeface="Wingdings" pitchFamily="2" charset="2"/>
              <a:buChar char="v"/>
            </a:pPr>
            <a:r>
              <a:rPr lang="sr-Latn-CS" altLang="en-US" sz="2200" b="1" i="1" dirty="0" smtClean="0"/>
              <a:t>Očekivanja</a:t>
            </a:r>
          </a:p>
          <a:p>
            <a:pPr marL="692150" lvl="1" indent="-347663" eaLnBrk="1" hangingPunct="1">
              <a:spcBef>
                <a:spcPct val="60000"/>
              </a:spcBef>
              <a:buClr>
                <a:srgbClr val="777777"/>
              </a:buClr>
              <a:buSzPct val="70000"/>
              <a:buFont typeface="Wingdings" pitchFamily="2" charset="2"/>
              <a:buChar char="v"/>
            </a:pPr>
            <a:r>
              <a:rPr lang="sr-Latn-CS" altLang="en-US" sz="2200" b="1" i="1" dirty="0" smtClean="0"/>
              <a:t>Upiti</a:t>
            </a:r>
          </a:p>
          <a:p>
            <a:pPr marL="692150" lvl="1" indent="-347663" eaLnBrk="1" hangingPunct="1">
              <a:spcBef>
                <a:spcPct val="60000"/>
              </a:spcBef>
              <a:buClr>
                <a:srgbClr val="777777"/>
              </a:buClr>
              <a:buSzPct val="70000"/>
              <a:buFont typeface="Wingdings" pitchFamily="2" charset="2"/>
              <a:buChar char="v"/>
            </a:pPr>
            <a:r>
              <a:rPr lang="sr-Latn-CS" altLang="en-US" sz="2200" b="1" i="1" dirty="0" smtClean="0"/>
              <a:t>Instrukcije</a:t>
            </a:r>
            <a:endParaRPr lang="sr-Latn-CS" altLang="en-US" sz="2200" b="1" i="1" dirty="0"/>
          </a:p>
        </p:txBody>
      </p:sp>
      <p:sp>
        <p:nvSpPr>
          <p:cNvPr id="8" name="Rectangle 8"/>
          <p:cNvSpPr>
            <a:spLocks noChangeArrowheads="1"/>
          </p:cNvSpPr>
          <p:nvPr/>
        </p:nvSpPr>
        <p:spPr bwMode="auto">
          <a:xfrm>
            <a:off x="2195736" y="836713"/>
            <a:ext cx="4165984" cy="3771138"/>
          </a:xfrm>
          <a:prstGeom prst="rect">
            <a:avLst/>
          </a:prstGeom>
          <a:solidFill>
            <a:schemeClr val="accent1">
              <a:lumMod val="20000"/>
              <a:lumOff val="80000"/>
              <a:alpha val="89803"/>
            </a:schemeClr>
          </a:solidFill>
          <a:ln w="9525">
            <a:solidFill>
              <a:schemeClr val="tx1"/>
            </a:solidFill>
            <a:miter lim="800000"/>
            <a:headEnd/>
            <a:tailEnd/>
          </a:ln>
          <a:effectLst/>
          <a:extLst/>
        </p:spPr>
        <p:txBody>
          <a:bodyPr/>
          <a:lstStyle/>
          <a:p>
            <a:pPr marL="342900" indent="-342900" eaLnBrk="1" hangingPunct="1">
              <a:spcBef>
                <a:spcPct val="100000"/>
              </a:spcBef>
              <a:buClr>
                <a:srgbClr val="4D4D4D"/>
              </a:buClr>
              <a:buSzPct val="70000"/>
              <a:buFont typeface="Wingdings" pitchFamily="2" charset="2"/>
              <a:buChar char="l"/>
            </a:pPr>
            <a:r>
              <a:rPr lang="sr-Latn-CS" altLang="en-US" sz="2800" b="1" dirty="0">
                <a:solidFill>
                  <a:srgbClr val="A50021"/>
                </a:solidFill>
                <a:latin typeface="Arial" charset="0"/>
              </a:rPr>
              <a:t>Obrada</a:t>
            </a:r>
            <a:endParaRPr lang="sr-Latn-CS" altLang="en-US" sz="2800" b="1" dirty="0">
              <a:latin typeface="Arial" charset="0"/>
            </a:endParaRPr>
          </a:p>
          <a:p>
            <a:pPr marL="692150" lvl="1" indent="-347663" eaLnBrk="1" hangingPunct="1">
              <a:spcBef>
                <a:spcPct val="60000"/>
              </a:spcBef>
              <a:buClr>
                <a:srgbClr val="777777"/>
              </a:buClr>
              <a:buSzPct val="70000"/>
              <a:buFont typeface="Wingdings" pitchFamily="2" charset="2"/>
              <a:buChar char="v"/>
            </a:pPr>
            <a:r>
              <a:rPr lang="sr-Latn-CS" altLang="en-US" sz="2200" b="1" i="1" dirty="0"/>
              <a:t>Procedure</a:t>
            </a:r>
          </a:p>
          <a:p>
            <a:pPr marL="692150" lvl="1" indent="-347663" eaLnBrk="1" hangingPunct="1">
              <a:spcBef>
                <a:spcPct val="60000"/>
              </a:spcBef>
              <a:buClr>
                <a:srgbClr val="777777"/>
              </a:buClr>
              <a:buSzPct val="70000"/>
              <a:buFont typeface="Wingdings" pitchFamily="2" charset="2"/>
              <a:buChar char="v"/>
            </a:pPr>
            <a:r>
              <a:rPr lang="sr-Latn-CS" altLang="en-US" sz="2200" b="1" i="1" dirty="0"/>
              <a:t>Logičko-matematički modeli</a:t>
            </a:r>
          </a:p>
          <a:p>
            <a:pPr marL="692150" lvl="1" indent="-347663" eaLnBrk="1" hangingPunct="1">
              <a:spcBef>
                <a:spcPct val="60000"/>
              </a:spcBef>
              <a:buClr>
                <a:srgbClr val="777777"/>
              </a:buClr>
              <a:buSzPct val="70000"/>
              <a:buFont typeface="Wingdings" pitchFamily="2" charset="2"/>
              <a:buChar char="v"/>
            </a:pPr>
            <a:r>
              <a:rPr lang="sr-Latn-CS" altLang="en-US" sz="2200" b="1" i="1" dirty="0"/>
              <a:t>Kriterijumi odlučivanja</a:t>
            </a:r>
          </a:p>
          <a:p>
            <a:pPr marL="692150" lvl="1" indent="-347663" eaLnBrk="1" hangingPunct="1">
              <a:spcBef>
                <a:spcPct val="60000"/>
              </a:spcBef>
              <a:buClr>
                <a:srgbClr val="777777"/>
              </a:buClr>
              <a:buSzPct val="70000"/>
              <a:buFont typeface="Wingdings" pitchFamily="2" charset="2"/>
              <a:buChar char="v"/>
            </a:pPr>
            <a:r>
              <a:rPr lang="sr-Latn-CS" altLang="en-US" sz="2200" b="1" i="1" dirty="0"/>
              <a:t>Redosled izvršenja</a:t>
            </a:r>
          </a:p>
        </p:txBody>
      </p:sp>
      <p:sp>
        <p:nvSpPr>
          <p:cNvPr id="7" name="Rectangle 16"/>
          <p:cNvSpPr>
            <a:spLocks noChangeArrowheads="1"/>
          </p:cNvSpPr>
          <p:nvPr/>
        </p:nvSpPr>
        <p:spPr bwMode="auto">
          <a:xfrm>
            <a:off x="33536" y="3768614"/>
            <a:ext cx="2738264" cy="2829125"/>
          </a:xfrm>
          <a:prstGeom prst="rect">
            <a:avLst/>
          </a:prstGeom>
          <a:solidFill>
            <a:schemeClr val="accent1">
              <a:lumMod val="20000"/>
              <a:lumOff val="80000"/>
              <a:alpha val="89803"/>
            </a:schemeClr>
          </a:solidFill>
          <a:ln w="9525">
            <a:solidFill>
              <a:schemeClr val="tx1"/>
            </a:solidFill>
            <a:miter lim="800000"/>
            <a:headEnd/>
            <a:tailEnd/>
          </a:ln>
          <a:effectLst/>
          <a:extLst/>
        </p:spPr>
        <p:txBody>
          <a:bodyPr/>
          <a:lstStyle/>
          <a:p>
            <a:pPr marL="342900" indent="-342900" eaLnBrk="1" hangingPunct="1">
              <a:spcBef>
                <a:spcPct val="100000"/>
              </a:spcBef>
              <a:buClr>
                <a:srgbClr val="4D4D4D"/>
              </a:buClr>
              <a:buSzPct val="70000"/>
              <a:buFont typeface="Wingdings" pitchFamily="2" charset="2"/>
              <a:buChar char="l"/>
            </a:pPr>
            <a:r>
              <a:rPr lang="sr-Latn-CS" altLang="en-US" sz="2800" b="1" dirty="0">
                <a:solidFill>
                  <a:srgbClr val="A50021"/>
                </a:solidFill>
                <a:latin typeface="Arial" charset="0"/>
              </a:rPr>
              <a:t>Resursi</a:t>
            </a:r>
          </a:p>
          <a:p>
            <a:pPr marL="692150" lvl="1" indent="-347663" eaLnBrk="1" hangingPunct="1">
              <a:spcBef>
                <a:spcPct val="60000"/>
              </a:spcBef>
              <a:buClr>
                <a:srgbClr val="777777"/>
              </a:buClr>
              <a:buSzPct val="70000"/>
              <a:buFont typeface="Wingdings" pitchFamily="2" charset="2"/>
              <a:buChar char="v"/>
            </a:pPr>
            <a:r>
              <a:rPr lang="sr-Latn-CS" altLang="en-US" sz="2400" b="1" i="1" dirty="0"/>
              <a:t>Podaci</a:t>
            </a:r>
          </a:p>
          <a:p>
            <a:pPr marL="692150" lvl="1" indent="-347663" eaLnBrk="1" hangingPunct="1">
              <a:spcBef>
                <a:spcPct val="60000"/>
              </a:spcBef>
              <a:buClr>
                <a:srgbClr val="777777"/>
              </a:buClr>
              <a:buSzPct val="70000"/>
              <a:buFont typeface="Wingdings" pitchFamily="2" charset="2"/>
              <a:buChar char="v"/>
            </a:pPr>
            <a:r>
              <a:rPr lang="sr-Latn-CS" altLang="en-US" sz="2400" b="1" i="1" dirty="0"/>
              <a:t>Hardver</a:t>
            </a:r>
          </a:p>
          <a:p>
            <a:pPr marL="692150" lvl="1" indent="-347663" eaLnBrk="1" hangingPunct="1">
              <a:spcBef>
                <a:spcPct val="60000"/>
              </a:spcBef>
              <a:buClr>
                <a:srgbClr val="777777"/>
              </a:buClr>
              <a:buSzPct val="70000"/>
              <a:buFont typeface="Wingdings" pitchFamily="2" charset="2"/>
              <a:buChar char="v"/>
            </a:pPr>
            <a:r>
              <a:rPr lang="sr-Latn-CS" altLang="en-US" sz="2400" b="1" i="1" dirty="0"/>
              <a:t>Softver</a:t>
            </a:r>
          </a:p>
          <a:p>
            <a:pPr marL="692150" lvl="1" indent="-347663" eaLnBrk="1" hangingPunct="1">
              <a:spcBef>
                <a:spcPct val="60000"/>
              </a:spcBef>
              <a:buClr>
                <a:srgbClr val="777777"/>
              </a:buClr>
              <a:buSzPct val="70000"/>
              <a:buFont typeface="Wingdings" pitchFamily="2" charset="2"/>
              <a:buChar char="v"/>
            </a:pPr>
            <a:r>
              <a:rPr lang="sr-Latn-CS" altLang="en-US" sz="2400" b="1" i="1" dirty="0"/>
              <a:t>Ljudi</a:t>
            </a:r>
          </a:p>
        </p:txBody>
      </p:sp>
      <p:sp>
        <p:nvSpPr>
          <p:cNvPr id="5" name="Rectangle 12"/>
          <p:cNvSpPr>
            <a:spLocks noChangeArrowheads="1"/>
          </p:cNvSpPr>
          <p:nvPr/>
        </p:nvSpPr>
        <p:spPr bwMode="auto">
          <a:xfrm>
            <a:off x="5831632" y="2664751"/>
            <a:ext cx="3312368" cy="3886200"/>
          </a:xfrm>
          <a:prstGeom prst="rect">
            <a:avLst/>
          </a:prstGeom>
          <a:solidFill>
            <a:schemeClr val="accent1">
              <a:lumMod val="20000"/>
              <a:lumOff val="80000"/>
              <a:alpha val="89803"/>
            </a:schemeClr>
          </a:solidFill>
          <a:ln w="9525">
            <a:solidFill>
              <a:schemeClr val="tx1"/>
            </a:solidFill>
            <a:miter lim="800000"/>
            <a:headEnd/>
            <a:tailEnd/>
          </a:ln>
          <a:effectLst/>
          <a:extLst/>
        </p:spPr>
        <p:txBody>
          <a:bodyPr/>
          <a:lstStyle/>
          <a:p>
            <a:pPr marL="342900" indent="-342900" eaLnBrk="1" hangingPunct="1">
              <a:spcBef>
                <a:spcPct val="100000"/>
              </a:spcBef>
              <a:buClr>
                <a:srgbClr val="4D4D4D"/>
              </a:buClr>
              <a:buSzPct val="70000"/>
              <a:buFont typeface="Wingdings" pitchFamily="2" charset="2"/>
              <a:buChar char="l"/>
            </a:pPr>
            <a:r>
              <a:rPr lang="sr-Latn-CS" altLang="en-US" sz="2800" b="1" dirty="0">
                <a:solidFill>
                  <a:srgbClr val="A50021"/>
                </a:solidFill>
                <a:latin typeface="Arial" charset="0"/>
              </a:rPr>
              <a:t>Upravljanje</a:t>
            </a:r>
            <a:endParaRPr lang="sr-Latn-CS" altLang="en-US" sz="2800" b="1" dirty="0">
              <a:latin typeface="Arial" charset="0"/>
            </a:endParaRPr>
          </a:p>
          <a:p>
            <a:pPr marL="692150" lvl="1" indent="-347663" eaLnBrk="1" hangingPunct="1">
              <a:spcBef>
                <a:spcPts val="800"/>
              </a:spcBef>
              <a:buClr>
                <a:srgbClr val="777777"/>
              </a:buClr>
              <a:buSzPct val="70000"/>
              <a:buFont typeface="Wingdings" pitchFamily="2" charset="2"/>
              <a:buChar char="v"/>
            </a:pPr>
            <a:r>
              <a:rPr lang="sr-Latn-CS" altLang="en-US" sz="2200" b="1" i="1" dirty="0" smtClean="0"/>
              <a:t>Obradom</a:t>
            </a:r>
            <a:endParaRPr lang="sr-Latn-CS" altLang="en-US" sz="2200" b="1" i="1" dirty="0"/>
          </a:p>
          <a:p>
            <a:pPr marL="692150" lvl="1" indent="-347663" eaLnBrk="1" hangingPunct="1">
              <a:spcBef>
                <a:spcPts val="800"/>
              </a:spcBef>
              <a:buClr>
                <a:srgbClr val="777777"/>
              </a:buClr>
              <a:buSzPct val="70000"/>
              <a:buFont typeface="Wingdings" pitchFamily="2" charset="2"/>
              <a:buChar char="v"/>
            </a:pPr>
            <a:r>
              <a:rPr lang="sr-Latn-CS" altLang="en-US" sz="2200" b="1" i="1" dirty="0"/>
              <a:t>Bazom podataka</a:t>
            </a:r>
          </a:p>
          <a:p>
            <a:pPr marL="692150" lvl="1" indent="-347663" eaLnBrk="1" hangingPunct="1">
              <a:spcBef>
                <a:spcPts val="800"/>
              </a:spcBef>
              <a:buClr>
                <a:srgbClr val="777777"/>
              </a:buClr>
              <a:buSzPct val="70000"/>
              <a:buFont typeface="Wingdings" pitchFamily="2" charset="2"/>
              <a:buChar char="v"/>
            </a:pPr>
            <a:r>
              <a:rPr lang="sr-Latn-CS" altLang="en-US" sz="2200" b="1" i="1" dirty="0"/>
              <a:t>Procedurama</a:t>
            </a:r>
          </a:p>
          <a:p>
            <a:pPr marL="692150" lvl="1" indent="-347663" eaLnBrk="1" hangingPunct="1">
              <a:spcBef>
                <a:spcPts val="800"/>
              </a:spcBef>
              <a:buClr>
                <a:srgbClr val="777777"/>
              </a:buClr>
              <a:buSzPct val="70000"/>
              <a:buFont typeface="Wingdings" pitchFamily="2" charset="2"/>
              <a:buChar char="v"/>
            </a:pPr>
            <a:r>
              <a:rPr lang="sr-Latn-CS" altLang="en-US" sz="2200" b="1" i="1" dirty="0" smtClean="0"/>
              <a:t>Ulazom</a:t>
            </a:r>
          </a:p>
          <a:p>
            <a:pPr marL="692150" lvl="1" indent="-347663" eaLnBrk="1" hangingPunct="1">
              <a:spcBef>
                <a:spcPts val="800"/>
              </a:spcBef>
              <a:buClr>
                <a:srgbClr val="777777"/>
              </a:buClr>
              <a:buSzPct val="70000"/>
              <a:buFont typeface="Wingdings" pitchFamily="2" charset="2"/>
              <a:buChar char="v"/>
            </a:pPr>
            <a:r>
              <a:rPr lang="sr-Latn-CS" altLang="en-US" sz="2200" b="1" i="1" dirty="0" smtClean="0"/>
              <a:t>Izlazom</a:t>
            </a:r>
            <a:endParaRPr lang="sr-Latn-CS" altLang="en-US" sz="2200" b="1" i="1" dirty="0"/>
          </a:p>
          <a:p>
            <a:pPr marL="692150" lvl="1" indent="-347663" eaLnBrk="1" hangingPunct="1">
              <a:spcBef>
                <a:spcPts val="800"/>
              </a:spcBef>
              <a:buClr>
                <a:srgbClr val="777777"/>
              </a:buClr>
              <a:buSzPct val="70000"/>
              <a:buFont typeface="Wingdings" pitchFamily="2" charset="2"/>
              <a:buChar char="v"/>
            </a:pPr>
            <a:r>
              <a:rPr lang="sr-Latn-CS" altLang="en-US" sz="2200" b="1" i="1" dirty="0"/>
              <a:t>Dokumentacijom</a:t>
            </a:r>
          </a:p>
          <a:p>
            <a:pPr marL="692150" lvl="1" indent="-347663" eaLnBrk="1" hangingPunct="1">
              <a:spcBef>
                <a:spcPts val="800"/>
              </a:spcBef>
              <a:buClr>
                <a:srgbClr val="777777"/>
              </a:buClr>
              <a:buSzPct val="70000"/>
              <a:buFont typeface="Wingdings" pitchFamily="2" charset="2"/>
              <a:buChar char="v"/>
            </a:pPr>
            <a:r>
              <a:rPr lang="sr-Latn-CS" altLang="en-US" sz="2200" b="1" i="1" dirty="0"/>
              <a:t>Bezbednost i sigurnost</a:t>
            </a:r>
          </a:p>
        </p:txBody>
      </p:sp>
    </p:spTree>
    <p:extLst>
      <p:ext uri="{BB962C8B-B14F-4D97-AF65-F5344CB8AC3E}">
        <p14:creationId xmlns:p14="http://schemas.microsoft.com/office/powerpoint/2010/main" val="37201107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6"/>
          <p:cNvSpPr>
            <a:spLocks noChangeArrowheads="1"/>
          </p:cNvSpPr>
          <p:nvPr/>
        </p:nvSpPr>
        <p:spPr bwMode="auto">
          <a:xfrm>
            <a:off x="6656366" y="1844824"/>
            <a:ext cx="2487634" cy="2592288"/>
          </a:xfrm>
          <a:prstGeom prst="rect">
            <a:avLst/>
          </a:prstGeom>
          <a:solidFill>
            <a:schemeClr val="tx2">
              <a:lumMod val="20000"/>
              <a:lumOff val="80000"/>
              <a:alpha val="89803"/>
            </a:schemeClr>
          </a:solidFill>
          <a:ln w="9525">
            <a:solidFill>
              <a:schemeClr val="tx1"/>
            </a:solidFill>
            <a:miter lim="800000"/>
            <a:headEnd/>
            <a:tailEnd/>
          </a:ln>
          <a:effectLst/>
        </p:spPr>
        <p:txBody>
          <a:bodyPr/>
          <a:lstStyle/>
          <a:p>
            <a:pPr marL="342900" indent="-342900" eaLnBrk="1" hangingPunct="1">
              <a:lnSpc>
                <a:spcPct val="90000"/>
              </a:lnSpc>
              <a:spcBef>
                <a:spcPts val="1200"/>
              </a:spcBef>
              <a:buClr>
                <a:srgbClr val="4D4D4D"/>
              </a:buClr>
              <a:buSzPct val="70000"/>
              <a:buFont typeface="Wingdings" pitchFamily="2" charset="2"/>
              <a:buChar char="l"/>
            </a:pPr>
            <a:r>
              <a:rPr lang="sr-Latn-CS" altLang="en-US" sz="2000" b="1" dirty="0">
                <a:solidFill>
                  <a:srgbClr val="A50021"/>
                </a:solidFill>
                <a:latin typeface="Arial" charset="0"/>
              </a:rPr>
              <a:t>Organizacioni faktori</a:t>
            </a:r>
            <a:endParaRPr lang="sr-Latn-CS" altLang="en-US" sz="2000" b="1" dirty="0">
              <a:latin typeface="Arial" charset="0"/>
            </a:endParaRPr>
          </a:p>
          <a:p>
            <a:pPr marL="692150" lvl="1" indent="-347663" eaLnBrk="1" hangingPunct="1">
              <a:lnSpc>
                <a:spcPct val="90000"/>
              </a:lnSpc>
              <a:spcBef>
                <a:spcPts val="1200"/>
              </a:spcBef>
              <a:buClr>
                <a:srgbClr val="777777"/>
              </a:buClr>
              <a:buSzPct val="70000"/>
              <a:buFont typeface="Wingdings" pitchFamily="2" charset="2"/>
              <a:buChar char="v"/>
            </a:pPr>
            <a:r>
              <a:rPr lang="sr-Latn-CS" altLang="en-US" sz="2000" b="1" i="1" dirty="0"/>
              <a:t>Priroda organizacije</a:t>
            </a:r>
          </a:p>
          <a:p>
            <a:pPr marL="692150" lvl="1" indent="-347663" eaLnBrk="1" hangingPunct="1">
              <a:lnSpc>
                <a:spcPct val="90000"/>
              </a:lnSpc>
              <a:spcBef>
                <a:spcPts val="1200"/>
              </a:spcBef>
              <a:buClr>
                <a:srgbClr val="777777"/>
              </a:buClr>
              <a:buSzPct val="70000"/>
              <a:buFont typeface="Wingdings" pitchFamily="2" charset="2"/>
              <a:buChar char="v"/>
            </a:pPr>
            <a:r>
              <a:rPr lang="sr-Latn-CS" altLang="en-US" sz="2000" b="1" i="1" dirty="0"/>
              <a:t>Veličina</a:t>
            </a:r>
          </a:p>
          <a:p>
            <a:pPr marL="692150" lvl="1" indent="-347663" eaLnBrk="1" hangingPunct="1">
              <a:lnSpc>
                <a:spcPct val="90000"/>
              </a:lnSpc>
              <a:spcBef>
                <a:spcPts val="1200"/>
              </a:spcBef>
              <a:buClr>
                <a:srgbClr val="777777"/>
              </a:buClr>
              <a:buSzPct val="70000"/>
              <a:buFont typeface="Wingdings" pitchFamily="2" charset="2"/>
              <a:buChar char="v"/>
            </a:pPr>
            <a:r>
              <a:rPr lang="sr-Latn-CS" altLang="en-US" sz="2000" b="1" i="1" dirty="0"/>
              <a:t>Struktura</a:t>
            </a:r>
          </a:p>
          <a:p>
            <a:pPr marL="692150" lvl="1" indent="-347663" eaLnBrk="1" hangingPunct="1">
              <a:lnSpc>
                <a:spcPct val="90000"/>
              </a:lnSpc>
              <a:spcBef>
                <a:spcPts val="1200"/>
              </a:spcBef>
              <a:buClr>
                <a:srgbClr val="777777"/>
              </a:buClr>
              <a:buSzPct val="70000"/>
              <a:buFont typeface="Wingdings" pitchFamily="2" charset="2"/>
              <a:buChar char="v"/>
            </a:pPr>
            <a:r>
              <a:rPr lang="sr-Latn-CS" altLang="en-US" sz="2000" b="1" i="1" dirty="0"/>
              <a:t>Stil upravljanja</a:t>
            </a:r>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385726684"/>
              </p:ext>
            </p:extLst>
          </p:nvPr>
        </p:nvGraphicFramePr>
        <p:xfrm>
          <a:off x="-13676" y="1844824"/>
          <a:ext cx="6934766" cy="4224064"/>
        </p:xfrm>
        <a:graphic>
          <a:graphicData uri="http://schemas.openxmlformats.org/presentationml/2006/ole">
            <mc:AlternateContent xmlns:mc="http://schemas.openxmlformats.org/markup-compatibility/2006">
              <mc:Choice xmlns:v="urn:schemas-microsoft-com:vml" Requires="v">
                <p:oleObj spid="_x0000_s2157" name="Visio" r:id="rId3" imgW="4946523" imgH="3013329" progId="Visio.Drawing.11">
                  <p:embed/>
                </p:oleObj>
              </mc:Choice>
              <mc:Fallback>
                <p:oleObj name="Visio" r:id="rId3" imgW="4946523" imgH="3013329" progId="Visio.Drawing.11">
                  <p:embed/>
                  <p:pic>
                    <p:nvPicPr>
                      <p:cNvPr id="0" name="Object 2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76" y="1844824"/>
                        <a:ext cx="6934766" cy="4224064"/>
                      </a:xfrm>
                      <a:prstGeom prst="rect">
                        <a:avLst/>
                      </a:prstGeom>
                      <a:solidFill>
                        <a:schemeClr val="tx2">
                          <a:lumMod val="20000"/>
                          <a:lumOff val="80000"/>
                          <a:alpha val="89803"/>
                        </a:schemeClr>
                      </a:solidFill>
                      <a:ln w="9525" cap="flat" cmpd="sng">
                        <a:solidFill>
                          <a:schemeClr val="tx1"/>
                        </a:solidFill>
                        <a:prstDash val="solid"/>
                        <a:miter lim="800000"/>
                        <a:headEnd/>
                        <a:tailEnd/>
                      </a:ln>
                      <a:effectLst/>
                    </p:spPr>
                  </p:pic>
                </p:oleObj>
              </mc:Fallback>
            </mc:AlternateContent>
          </a:graphicData>
        </a:graphic>
      </p:graphicFrame>
      <p:sp>
        <p:nvSpPr>
          <p:cNvPr id="12" name="Title 1"/>
          <p:cNvSpPr>
            <a:spLocks noGrp="1"/>
          </p:cNvSpPr>
          <p:nvPr>
            <p:ph type="title"/>
          </p:nvPr>
        </p:nvSpPr>
        <p:spPr>
          <a:xfrm>
            <a:off x="395536" y="681933"/>
            <a:ext cx="8229600" cy="1143000"/>
          </a:xfrm>
        </p:spPr>
        <p:txBody>
          <a:bodyPr/>
          <a:lstStyle/>
          <a:p>
            <a:r>
              <a:rPr lang="sr-Latn-RS" dirty="0" smtClean="0">
                <a:solidFill>
                  <a:srgbClr val="C00000"/>
                </a:solidFill>
                <a:latin typeface="Cambria" pitchFamily="18" charset="0"/>
                <a:ea typeface="Cambria" pitchFamily="18" charset="0"/>
                <a:cs typeface="Arial" pitchFamily="34" charset="0"/>
              </a:rPr>
              <a:t>Zahtevi i potrebe</a:t>
            </a:r>
            <a:endParaRPr lang="en-US" dirty="0">
              <a:solidFill>
                <a:srgbClr val="C00000"/>
              </a:solidFill>
              <a:latin typeface="Cambria" pitchFamily="18" charset="0"/>
              <a:ea typeface="Cambria" pitchFamily="18" charset="0"/>
              <a:cs typeface="Arial" pitchFamily="34" charset="0"/>
            </a:endParaRPr>
          </a:p>
        </p:txBody>
      </p:sp>
    </p:spTree>
    <p:extLst>
      <p:ext uri="{BB962C8B-B14F-4D97-AF65-F5344CB8AC3E}">
        <p14:creationId xmlns:p14="http://schemas.microsoft.com/office/powerpoint/2010/main" val="427455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1"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5"/>
          <p:cNvSpPr>
            <a:spLocks noGrp="1" noChangeArrowheads="1"/>
          </p:cNvSpPr>
          <p:nvPr>
            <p:ph idx="1"/>
          </p:nvPr>
        </p:nvSpPr>
        <p:spPr bwMode="auto">
          <a:xfrm>
            <a:off x="0" y="836712"/>
            <a:ext cx="7222504" cy="3670042"/>
          </a:xfrm>
          <a:prstGeom prst="rect">
            <a:avLst/>
          </a:prstGeom>
          <a:solidFill>
            <a:schemeClr val="tx2">
              <a:lumMod val="20000"/>
              <a:lumOff val="80000"/>
              <a:alpha val="89803"/>
            </a:schemeClr>
          </a:solidFill>
          <a:ln w="9525">
            <a:solidFill>
              <a:schemeClr val="tx1"/>
            </a:solidFill>
            <a:miter lim="800000"/>
            <a:headEnd/>
            <a:tailEnd/>
          </a:ln>
          <a:effectLst/>
        </p:spPr>
        <p:txBody>
          <a:bodyPr>
            <a:normAutofit fontScale="92500" lnSpcReduction="10000"/>
          </a:bodyPr>
          <a:lstStyle/>
          <a:p>
            <a:pPr marL="342900" indent="-342900" eaLnBrk="1" hangingPunct="1">
              <a:spcBef>
                <a:spcPct val="100000"/>
              </a:spcBef>
              <a:buClr>
                <a:srgbClr val="4D4D4D"/>
              </a:buClr>
              <a:buSzPct val="70000"/>
              <a:buFont typeface="Wingdings" pitchFamily="2" charset="2"/>
              <a:buChar char="l"/>
            </a:pPr>
            <a:r>
              <a:rPr lang="sr-Latn-CS" altLang="en-US" sz="2600" b="1" dirty="0">
                <a:solidFill>
                  <a:srgbClr val="A50021"/>
                </a:solidFill>
                <a:latin typeface="Arial" charset="0"/>
              </a:rPr>
              <a:t>Sistemski zahtevi</a:t>
            </a:r>
            <a:endParaRPr lang="sr-Latn-CS" altLang="en-US" sz="2600" b="1" dirty="0">
              <a:latin typeface="Arial" charset="0"/>
            </a:endParaRPr>
          </a:p>
          <a:p>
            <a:pPr marL="640080" lvl="1" indent="-347663" eaLnBrk="1" hangingPunct="1">
              <a:spcBef>
                <a:spcPts val="1000"/>
              </a:spcBef>
              <a:buClr>
                <a:srgbClr val="777777"/>
              </a:buClr>
              <a:buSzPct val="70000"/>
              <a:buFont typeface="Wingdings" pitchFamily="2" charset="2"/>
              <a:buChar char="v"/>
            </a:pPr>
            <a:r>
              <a:rPr lang="sr-Latn-CS" altLang="en-US" sz="2400" b="1" i="1" dirty="0"/>
              <a:t>Pouzdanost</a:t>
            </a:r>
          </a:p>
          <a:p>
            <a:pPr marL="640080" lvl="1" indent="-347663" eaLnBrk="1" hangingPunct="1">
              <a:spcBef>
                <a:spcPts val="1000"/>
              </a:spcBef>
              <a:buClr>
                <a:srgbClr val="777777"/>
              </a:buClr>
              <a:buSzPct val="70000"/>
              <a:buFont typeface="Wingdings" pitchFamily="2" charset="2"/>
              <a:buChar char="v"/>
            </a:pPr>
            <a:r>
              <a:rPr lang="sr-Latn-CS" altLang="en-US" sz="2400" b="1" i="1" dirty="0"/>
              <a:t>Cena</a:t>
            </a:r>
          </a:p>
          <a:p>
            <a:pPr marL="640080" lvl="1" indent="-347663" eaLnBrk="1" hangingPunct="1">
              <a:spcBef>
                <a:spcPts val="1000"/>
              </a:spcBef>
              <a:buClr>
                <a:srgbClr val="777777"/>
              </a:buClr>
              <a:buSzPct val="70000"/>
              <a:buFont typeface="Wingdings" pitchFamily="2" charset="2"/>
              <a:buChar char="v"/>
            </a:pPr>
            <a:r>
              <a:rPr lang="sr-Latn-CS" altLang="en-US" sz="2400" b="1" i="1" dirty="0"/>
              <a:t>Dinamika instalacije</a:t>
            </a:r>
          </a:p>
          <a:p>
            <a:pPr marL="640080" lvl="1" indent="-347663" eaLnBrk="1" hangingPunct="1">
              <a:spcBef>
                <a:spcPts val="1000"/>
              </a:spcBef>
              <a:buClr>
                <a:srgbClr val="777777"/>
              </a:buClr>
              <a:buSzPct val="70000"/>
              <a:buFont typeface="Wingdings" pitchFamily="2" charset="2"/>
              <a:buChar char="v"/>
            </a:pPr>
            <a:r>
              <a:rPr lang="sr-Latn-CS" altLang="en-US" sz="2400" b="1" i="1" dirty="0"/>
              <a:t>Fleksibilnost</a:t>
            </a:r>
          </a:p>
          <a:p>
            <a:pPr marL="640080" lvl="1" indent="-347663" eaLnBrk="1" hangingPunct="1">
              <a:spcBef>
                <a:spcPts val="1000"/>
              </a:spcBef>
              <a:buClr>
                <a:srgbClr val="777777"/>
              </a:buClr>
              <a:buSzPct val="70000"/>
              <a:buFont typeface="Wingdings" pitchFamily="2" charset="2"/>
              <a:buChar char="v"/>
            </a:pPr>
            <a:r>
              <a:rPr lang="sr-Latn-CS" altLang="en-US" sz="2400" b="1" i="1" dirty="0"/>
              <a:t>Duzina eksploatacije</a:t>
            </a:r>
          </a:p>
          <a:p>
            <a:pPr marL="640080" lvl="1" indent="-347663" eaLnBrk="1" hangingPunct="1">
              <a:spcBef>
                <a:spcPts val="1000"/>
              </a:spcBef>
              <a:buClr>
                <a:srgbClr val="777777"/>
              </a:buClr>
              <a:buSzPct val="70000"/>
              <a:buFont typeface="Wingdings" pitchFamily="2" charset="2"/>
              <a:buChar char="v"/>
            </a:pPr>
            <a:r>
              <a:rPr lang="sr-Latn-CS" altLang="en-US" sz="2400" b="1" i="1" dirty="0"/>
              <a:t>Potencijal rasta</a:t>
            </a:r>
          </a:p>
          <a:p>
            <a:pPr marL="640080" lvl="1" indent="-347663" eaLnBrk="1" hangingPunct="1">
              <a:spcBef>
                <a:spcPts val="1000"/>
              </a:spcBef>
              <a:buClr>
                <a:srgbClr val="777777"/>
              </a:buClr>
              <a:buSzPct val="70000"/>
              <a:buFont typeface="Wingdings" pitchFamily="2" charset="2"/>
              <a:buChar char="v"/>
            </a:pPr>
            <a:r>
              <a:rPr lang="sr-Latn-CS" altLang="en-US" sz="2400" b="1" i="1" dirty="0"/>
              <a:t>Lakoća održavanja</a:t>
            </a:r>
          </a:p>
        </p:txBody>
      </p:sp>
      <p:sp>
        <p:nvSpPr>
          <p:cNvPr id="7" name="Rectangle 28"/>
          <p:cNvSpPr>
            <a:spLocks noChangeArrowheads="1"/>
          </p:cNvSpPr>
          <p:nvPr/>
        </p:nvSpPr>
        <p:spPr bwMode="auto">
          <a:xfrm>
            <a:off x="5090592" y="836712"/>
            <a:ext cx="4011488" cy="4361237"/>
          </a:xfrm>
          <a:prstGeom prst="rect">
            <a:avLst/>
          </a:prstGeom>
          <a:solidFill>
            <a:schemeClr val="tx2">
              <a:lumMod val="20000"/>
              <a:lumOff val="80000"/>
              <a:alpha val="89803"/>
            </a:schemeClr>
          </a:solidFill>
          <a:ln w="9525">
            <a:solidFill>
              <a:schemeClr val="tx1"/>
            </a:solidFill>
            <a:miter lim="800000"/>
            <a:headEnd/>
            <a:tailEnd/>
          </a:ln>
          <a:effectLst/>
        </p:spPr>
        <p:txBody>
          <a:bodyPr/>
          <a:lstStyle/>
          <a:p>
            <a:pPr marL="342900" indent="-342900" eaLnBrk="1" hangingPunct="1">
              <a:spcBef>
                <a:spcPct val="100000"/>
              </a:spcBef>
              <a:buClr>
                <a:srgbClr val="4D4D4D"/>
              </a:buClr>
              <a:buSzPct val="70000"/>
              <a:buFont typeface="Wingdings" pitchFamily="2" charset="2"/>
              <a:buChar char="l"/>
            </a:pPr>
            <a:r>
              <a:rPr lang="sr-Latn-CS" altLang="en-US" sz="2800" b="1" dirty="0">
                <a:solidFill>
                  <a:srgbClr val="A50021"/>
                </a:solidFill>
                <a:latin typeface="Arial" charset="0"/>
              </a:rPr>
              <a:t>Zahtevi izvodljivosti</a:t>
            </a:r>
            <a:endParaRPr lang="sr-Latn-CS" altLang="en-US" sz="2800" b="1" dirty="0">
              <a:latin typeface="Arial" charset="0"/>
            </a:endParaRPr>
          </a:p>
          <a:p>
            <a:pPr marL="692150" lvl="1" indent="-347663" eaLnBrk="1" hangingPunct="1">
              <a:spcBef>
                <a:spcPct val="40000"/>
              </a:spcBef>
              <a:buClr>
                <a:srgbClr val="777777"/>
              </a:buClr>
              <a:buSzPct val="70000"/>
              <a:buFont typeface="Wingdings" pitchFamily="2" charset="2"/>
              <a:buChar char="v"/>
            </a:pPr>
            <a:r>
              <a:rPr lang="sr-Latn-CS" altLang="en-US" sz="2400" b="1" i="1" dirty="0"/>
              <a:t>Tehnološki</a:t>
            </a:r>
          </a:p>
          <a:p>
            <a:pPr marL="692150" lvl="1" indent="-347663" eaLnBrk="1" hangingPunct="1">
              <a:spcBef>
                <a:spcPct val="40000"/>
              </a:spcBef>
              <a:buClr>
                <a:srgbClr val="777777"/>
              </a:buClr>
              <a:buSzPct val="70000"/>
              <a:buFont typeface="Wingdings" pitchFamily="2" charset="2"/>
              <a:buChar char="v"/>
            </a:pPr>
            <a:r>
              <a:rPr lang="sr-Latn-CS" altLang="en-US" sz="2400" b="1" i="1" dirty="0"/>
              <a:t>Ekonomski</a:t>
            </a:r>
          </a:p>
          <a:p>
            <a:pPr marL="692150" lvl="1" indent="-347663" eaLnBrk="1" hangingPunct="1">
              <a:spcBef>
                <a:spcPct val="40000"/>
              </a:spcBef>
              <a:buClr>
                <a:srgbClr val="777777"/>
              </a:buClr>
              <a:buSzPct val="70000"/>
              <a:buFont typeface="Wingdings" pitchFamily="2" charset="2"/>
              <a:buChar char="v"/>
            </a:pPr>
            <a:r>
              <a:rPr lang="sr-Latn-CS" altLang="en-US" sz="2400" b="1" i="1" dirty="0"/>
              <a:t>Pravni</a:t>
            </a:r>
          </a:p>
          <a:p>
            <a:pPr marL="692150" lvl="1" indent="-347663" eaLnBrk="1" hangingPunct="1">
              <a:spcBef>
                <a:spcPct val="40000"/>
              </a:spcBef>
              <a:buClr>
                <a:srgbClr val="777777"/>
              </a:buClr>
              <a:buSzPct val="70000"/>
              <a:buFont typeface="Wingdings" pitchFamily="2" charset="2"/>
              <a:buChar char="v"/>
            </a:pPr>
            <a:r>
              <a:rPr lang="sr-Latn-CS" altLang="en-US" sz="2400" b="1" i="1" dirty="0"/>
              <a:t>Etički</a:t>
            </a:r>
          </a:p>
          <a:p>
            <a:pPr marL="692150" lvl="1" indent="-347663" eaLnBrk="1" hangingPunct="1">
              <a:spcBef>
                <a:spcPct val="40000"/>
              </a:spcBef>
              <a:buClr>
                <a:srgbClr val="777777"/>
              </a:buClr>
              <a:buSzPct val="70000"/>
              <a:buFont typeface="Wingdings" pitchFamily="2" charset="2"/>
              <a:buChar char="v"/>
            </a:pPr>
            <a:r>
              <a:rPr lang="sr-Latn-CS" altLang="en-US" sz="2400" b="1" i="1" dirty="0"/>
              <a:t>Zahtevi operative</a:t>
            </a:r>
          </a:p>
          <a:p>
            <a:pPr marL="692150" lvl="1" indent="-347663" eaLnBrk="1" hangingPunct="1">
              <a:spcBef>
                <a:spcPct val="40000"/>
              </a:spcBef>
              <a:buClr>
                <a:srgbClr val="777777"/>
              </a:buClr>
              <a:buSzPct val="70000"/>
              <a:buFont typeface="Wingdings" pitchFamily="2" charset="2"/>
              <a:buChar char="v"/>
            </a:pPr>
            <a:r>
              <a:rPr lang="sr-Latn-CS" altLang="en-US" sz="2400" b="1" i="1" dirty="0"/>
              <a:t>Rokovi i dinamika</a:t>
            </a:r>
          </a:p>
        </p:txBody>
      </p:sp>
      <p:sp>
        <p:nvSpPr>
          <p:cNvPr id="8" name="Rectangle 27"/>
          <p:cNvSpPr>
            <a:spLocks noChangeArrowheads="1"/>
          </p:cNvSpPr>
          <p:nvPr/>
        </p:nvSpPr>
        <p:spPr bwMode="auto">
          <a:xfrm>
            <a:off x="5090592" y="4131740"/>
            <a:ext cx="4053408" cy="2458204"/>
          </a:xfrm>
          <a:prstGeom prst="rect">
            <a:avLst/>
          </a:prstGeom>
          <a:solidFill>
            <a:schemeClr val="tx2">
              <a:lumMod val="20000"/>
              <a:lumOff val="80000"/>
              <a:alpha val="89803"/>
            </a:schemeClr>
          </a:solidFill>
          <a:ln w="9525">
            <a:solidFill>
              <a:schemeClr val="tx1"/>
            </a:solidFill>
            <a:miter lim="800000"/>
            <a:headEnd/>
            <a:tailEnd/>
          </a:ln>
          <a:effectLst/>
        </p:spPr>
        <p:txBody>
          <a:bodyPr/>
          <a:lstStyle/>
          <a:p>
            <a:pPr marL="342900" indent="-342900" eaLnBrk="1" hangingPunct="1">
              <a:spcBef>
                <a:spcPct val="100000"/>
              </a:spcBef>
              <a:buClr>
                <a:srgbClr val="4D4D4D"/>
              </a:buClr>
              <a:buSzPct val="70000"/>
              <a:buFont typeface="Wingdings" pitchFamily="2" charset="2"/>
              <a:buChar char="l"/>
            </a:pPr>
            <a:r>
              <a:rPr lang="sr-Latn-CS" altLang="en-US" sz="2800" b="1" dirty="0">
                <a:solidFill>
                  <a:srgbClr val="A50021"/>
                </a:solidFill>
                <a:latin typeface="Arial" charset="0"/>
              </a:rPr>
              <a:t>Zahtev isplativosti</a:t>
            </a:r>
            <a:endParaRPr lang="sr-Latn-CS" altLang="en-US" sz="2800" b="1" dirty="0">
              <a:latin typeface="Arial" charset="0"/>
            </a:endParaRPr>
          </a:p>
          <a:p>
            <a:pPr marL="692150" lvl="1" indent="-347663" eaLnBrk="1" hangingPunct="1">
              <a:spcBef>
                <a:spcPct val="40000"/>
              </a:spcBef>
              <a:buClr>
                <a:srgbClr val="777777"/>
              </a:buClr>
              <a:buSzPct val="70000"/>
              <a:buFont typeface="Wingdings" pitchFamily="2" charset="2"/>
              <a:buChar char="v"/>
            </a:pPr>
            <a:r>
              <a:rPr lang="sr-Latn-CS" altLang="en-US" sz="2400" b="1" i="1" dirty="0"/>
              <a:t>Direktni troškovi</a:t>
            </a:r>
          </a:p>
          <a:p>
            <a:pPr marL="692150" lvl="1" indent="-347663" eaLnBrk="1" hangingPunct="1">
              <a:spcBef>
                <a:spcPct val="40000"/>
              </a:spcBef>
              <a:buClr>
                <a:srgbClr val="777777"/>
              </a:buClr>
              <a:buSzPct val="70000"/>
              <a:buFont typeface="Wingdings" pitchFamily="2" charset="2"/>
              <a:buChar char="v"/>
            </a:pPr>
            <a:r>
              <a:rPr lang="sr-Latn-CS" altLang="en-US" sz="2400" b="1" i="1" dirty="0"/>
              <a:t>Indirektni troškovai</a:t>
            </a:r>
          </a:p>
          <a:p>
            <a:pPr marL="692150" lvl="1" indent="-347663" eaLnBrk="1" hangingPunct="1">
              <a:spcBef>
                <a:spcPct val="40000"/>
              </a:spcBef>
              <a:buClr>
                <a:srgbClr val="777777"/>
              </a:buClr>
              <a:buSzPct val="70000"/>
              <a:buFont typeface="Wingdings" pitchFamily="2" charset="2"/>
              <a:buChar char="v"/>
            </a:pPr>
            <a:r>
              <a:rPr lang="sr-Latn-CS" altLang="en-US" sz="2400" b="1" i="1" dirty="0"/>
              <a:t>Direktne koristi</a:t>
            </a:r>
          </a:p>
          <a:p>
            <a:pPr marL="692150" lvl="1" indent="-347663" eaLnBrk="1" hangingPunct="1">
              <a:spcBef>
                <a:spcPct val="40000"/>
              </a:spcBef>
              <a:buClr>
                <a:srgbClr val="777777"/>
              </a:buClr>
              <a:buSzPct val="70000"/>
              <a:buFont typeface="Wingdings" pitchFamily="2" charset="2"/>
              <a:buChar char="v"/>
            </a:pPr>
            <a:r>
              <a:rPr lang="sr-Latn-CS" altLang="en-US" sz="2400" b="1" i="1" dirty="0"/>
              <a:t>Indirektne koristi</a:t>
            </a:r>
          </a:p>
        </p:txBody>
      </p:sp>
      <p:sp>
        <p:nvSpPr>
          <p:cNvPr id="9" name="Rectangle 16"/>
          <p:cNvSpPr>
            <a:spLocks noChangeArrowheads="1"/>
          </p:cNvSpPr>
          <p:nvPr/>
        </p:nvSpPr>
        <p:spPr bwMode="auto">
          <a:xfrm>
            <a:off x="0" y="4174263"/>
            <a:ext cx="5090592" cy="2423089"/>
          </a:xfrm>
          <a:prstGeom prst="rect">
            <a:avLst/>
          </a:prstGeom>
          <a:solidFill>
            <a:schemeClr val="tx2">
              <a:lumMod val="20000"/>
              <a:lumOff val="80000"/>
              <a:alpha val="89803"/>
            </a:schemeClr>
          </a:solidFill>
          <a:ln w="9525">
            <a:solidFill>
              <a:schemeClr val="tx1"/>
            </a:solidFill>
            <a:miter lim="800000"/>
            <a:headEnd/>
            <a:tailEnd/>
          </a:ln>
          <a:effectLst/>
        </p:spPr>
        <p:txBody>
          <a:bodyPr/>
          <a:lstStyle/>
          <a:p>
            <a:pPr marL="342900" indent="-342900" eaLnBrk="1" hangingPunct="1">
              <a:spcBef>
                <a:spcPct val="100000"/>
              </a:spcBef>
              <a:buClr>
                <a:srgbClr val="4D4D4D"/>
              </a:buClr>
              <a:buSzPct val="70000"/>
              <a:buFont typeface="Wingdings" pitchFamily="2" charset="2"/>
              <a:buChar char="l"/>
            </a:pPr>
            <a:r>
              <a:rPr lang="sr-Latn-CS" altLang="en-US" sz="2400" b="1" dirty="0">
                <a:solidFill>
                  <a:srgbClr val="A50021"/>
                </a:solidFill>
                <a:latin typeface="Arial" charset="0"/>
              </a:rPr>
              <a:t>Zahtevi za obradom podataka</a:t>
            </a:r>
            <a:endParaRPr lang="sr-Latn-CS" altLang="en-US" sz="2400" b="1" dirty="0">
              <a:latin typeface="Arial" charset="0"/>
            </a:endParaRPr>
          </a:p>
          <a:p>
            <a:pPr marL="692150" lvl="1" indent="-347663" eaLnBrk="1" hangingPunct="1">
              <a:lnSpc>
                <a:spcPct val="90000"/>
              </a:lnSpc>
              <a:spcBef>
                <a:spcPts val="1200"/>
              </a:spcBef>
              <a:buClr>
                <a:srgbClr val="777777"/>
              </a:buClr>
              <a:buSzPct val="70000"/>
              <a:buFont typeface="Wingdings" pitchFamily="2" charset="2"/>
              <a:buChar char="v"/>
            </a:pPr>
            <a:r>
              <a:rPr lang="sr-Latn-CS" altLang="en-US" sz="2400" b="1" i="1" dirty="0"/>
              <a:t>Količina</a:t>
            </a:r>
          </a:p>
          <a:p>
            <a:pPr marL="640080" lvl="1" indent="-347663" eaLnBrk="1" hangingPunct="1">
              <a:lnSpc>
                <a:spcPct val="90000"/>
              </a:lnSpc>
              <a:spcBef>
                <a:spcPts val="1200"/>
              </a:spcBef>
              <a:buClr>
                <a:srgbClr val="777777"/>
              </a:buClr>
              <a:buSzPct val="70000"/>
              <a:buFont typeface="Wingdings" pitchFamily="2" charset="2"/>
              <a:buChar char="v"/>
            </a:pPr>
            <a:r>
              <a:rPr lang="sr-Latn-CS" altLang="en-US" sz="2400" b="1" i="1" dirty="0"/>
              <a:t>Složenost</a:t>
            </a:r>
          </a:p>
          <a:p>
            <a:pPr marL="692150" lvl="1" indent="-347663" eaLnBrk="1" hangingPunct="1">
              <a:lnSpc>
                <a:spcPct val="90000"/>
              </a:lnSpc>
              <a:spcBef>
                <a:spcPts val="1200"/>
              </a:spcBef>
              <a:buClr>
                <a:srgbClr val="777777"/>
              </a:buClr>
              <a:buSzPct val="70000"/>
              <a:buFont typeface="Wingdings" pitchFamily="2" charset="2"/>
              <a:buChar char="v"/>
            </a:pPr>
            <a:r>
              <a:rPr lang="sr-Latn-CS" altLang="en-US" sz="2400" b="1" i="1" dirty="0"/>
              <a:t>Vreme</a:t>
            </a:r>
          </a:p>
          <a:p>
            <a:pPr marL="692150" lvl="1" indent="-347663" eaLnBrk="1" hangingPunct="1">
              <a:lnSpc>
                <a:spcPct val="90000"/>
              </a:lnSpc>
              <a:spcBef>
                <a:spcPts val="1200"/>
              </a:spcBef>
              <a:buClr>
                <a:srgbClr val="777777"/>
              </a:buClr>
              <a:buSzPct val="70000"/>
              <a:buFont typeface="Wingdings" pitchFamily="2" charset="2"/>
              <a:buChar char="v"/>
            </a:pPr>
            <a:r>
              <a:rPr lang="sr-Latn-CS" altLang="en-US" sz="2400" b="1" i="1" dirty="0"/>
              <a:t>Izračunavanja</a:t>
            </a:r>
          </a:p>
        </p:txBody>
      </p:sp>
    </p:spTree>
    <p:extLst>
      <p:ext uri="{BB962C8B-B14F-4D97-AF65-F5344CB8AC3E}">
        <p14:creationId xmlns:p14="http://schemas.microsoft.com/office/powerpoint/2010/main" val="53531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1"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1"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20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1" nodeType="clickEffect">
                                  <p:stCondLst>
                                    <p:cond delay="0"/>
                                  </p:stCondLst>
                                  <p:childTnLst>
                                    <p:animEffect transition="out" filter="dissolv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8" grpId="0" animBg="1"/>
      <p:bldP spid="8" grpId="1" animBg="1"/>
      <p:bldP spid="9" grpId="0" animBg="1"/>
      <p:bldP spid="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normAutofit/>
          </a:bodyPr>
          <a:lstStyle/>
          <a:p>
            <a:pPr algn="l"/>
            <a:r>
              <a:rPr lang="en-US" dirty="0" err="1">
                <a:solidFill>
                  <a:schemeClr val="tx2"/>
                </a:solidFill>
                <a:latin typeface="Cambria" pitchFamily="18" charset="0"/>
              </a:rPr>
              <a:t>Klasifikacije</a:t>
            </a:r>
            <a:r>
              <a:rPr lang="en-US" dirty="0">
                <a:solidFill>
                  <a:schemeClr val="tx2"/>
                </a:solidFill>
                <a:latin typeface="Cambria" pitchFamily="18" charset="0"/>
              </a:rPr>
              <a:t> </a:t>
            </a:r>
            <a:r>
              <a:rPr lang="en-US" dirty="0" err="1">
                <a:solidFill>
                  <a:schemeClr val="tx2"/>
                </a:solidFill>
                <a:latin typeface="Cambria" pitchFamily="18" charset="0"/>
              </a:rPr>
              <a:t>ISa</a:t>
            </a:r>
            <a:endParaRPr lang="en-US" dirty="0">
              <a:solidFill>
                <a:schemeClr val="tx2"/>
              </a:solidFill>
              <a:latin typeface="Cambria" pitchFamily="18" charset="0"/>
            </a:endParaRPr>
          </a:p>
        </p:txBody>
      </p:sp>
      <p:sp>
        <p:nvSpPr>
          <p:cNvPr id="5" name="Subtitle 2"/>
          <p:cNvSpPr>
            <a:spLocks noGrp="1"/>
          </p:cNvSpPr>
          <p:nvPr>
            <p:ph type="subTitle" idx="1"/>
          </p:nvPr>
        </p:nvSpPr>
        <p:spPr>
          <a:xfrm>
            <a:off x="683568" y="2636912"/>
            <a:ext cx="7120880" cy="3888432"/>
          </a:xfrm>
        </p:spPr>
        <p:txBody>
          <a:bodyPr>
            <a:normAutofit fontScale="92500" lnSpcReduction="20000"/>
          </a:bodyPr>
          <a:lstStyle/>
          <a:p>
            <a:pPr marL="342900" indent="-342900" algn="l">
              <a:buFont typeface="Wingdings" pitchFamily="2" charset="2"/>
              <a:buChar char="Ø"/>
            </a:pPr>
            <a:r>
              <a:rPr lang="en-US" sz="2600" dirty="0" err="1">
                <a:solidFill>
                  <a:schemeClr val="tx2"/>
                </a:solidFill>
                <a:latin typeface="Cambria" pitchFamily="18" charset="0"/>
              </a:rPr>
              <a:t>Prema</a:t>
            </a:r>
            <a:r>
              <a:rPr lang="en-US" sz="2600" dirty="0">
                <a:solidFill>
                  <a:schemeClr val="tx2"/>
                </a:solidFill>
                <a:latin typeface="Cambria" pitchFamily="18" charset="0"/>
              </a:rPr>
              <a:t> </a:t>
            </a:r>
            <a:r>
              <a:rPr lang="en-US" sz="2600" dirty="0" err="1">
                <a:solidFill>
                  <a:schemeClr val="tx2"/>
                </a:solidFill>
                <a:latin typeface="Cambria" pitchFamily="18" charset="0"/>
              </a:rPr>
              <a:t>vrsti</a:t>
            </a:r>
            <a:r>
              <a:rPr lang="en-US" sz="2600" dirty="0">
                <a:solidFill>
                  <a:schemeClr val="tx2"/>
                </a:solidFill>
                <a:latin typeface="Cambria" pitchFamily="18" charset="0"/>
              </a:rPr>
              <a:t> </a:t>
            </a:r>
            <a:r>
              <a:rPr lang="en-US" sz="2600" dirty="0" err="1" smtClean="0">
                <a:solidFill>
                  <a:schemeClr val="tx2"/>
                </a:solidFill>
                <a:latin typeface="Cambria" pitchFamily="18" charset="0"/>
              </a:rPr>
              <a:t>obrade</a:t>
            </a:r>
            <a:r>
              <a:rPr lang="sr-Latn-RS" sz="2600" dirty="0" smtClean="0">
                <a:solidFill>
                  <a:schemeClr val="tx2"/>
                </a:solidFill>
                <a:latin typeface="Cambria" pitchFamily="18" charset="0"/>
              </a:rPr>
              <a:t>, i</a:t>
            </a:r>
            <a:r>
              <a:rPr lang="en-US" sz="2600" dirty="0" err="1" smtClean="0">
                <a:solidFill>
                  <a:schemeClr val="tx2"/>
                </a:solidFill>
                <a:latin typeface="Cambria" pitchFamily="18" charset="0"/>
              </a:rPr>
              <a:t>nformacioni</a:t>
            </a:r>
            <a:r>
              <a:rPr lang="en-US" sz="2600" dirty="0" smtClean="0">
                <a:solidFill>
                  <a:schemeClr val="tx2"/>
                </a:solidFill>
                <a:latin typeface="Cambria" pitchFamily="18" charset="0"/>
              </a:rPr>
              <a:t> </a:t>
            </a:r>
            <a:r>
              <a:rPr lang="en-US" sz="2600" dirty="0" err="1">
                <a:solidFill>
                  <a:schemeClr val="tx2"/>
                </a:solidFill>
                <a:latin typeface="Cambria" pitchFamily="18" charset="0"/>
              </a:rPr>
              <a:t>sistemi</a:t>
            </a:r>
            <a:r>
              <a:rPr lang="en-US" sz="2600" dirty="0">
                <a:solidFill>
                  <a:schemeClr val="tx2"/>
                </a:solidFill>
                <a:latin typeface="Cambria" pitchFamily="18" charset="0"/>
              </a:rPr>
              <a:t> </a:t>
            </a:r>
            <a:r>
              <a:rPr lang="en-US" sz="2600" dirty="0" err="1">
                <a:solidFill>
                  <a:schemeClr val="tx2"/>
                </a:solidFill>
                <a:latin typeface="Cambria" pitchFamily="18" charset="0"/>
              </a:rPr>
              <a:t>zasnovani</a:t>
            </a:r>
            <a:r>
              <a:rPr lang="en-US" sz="2600" dirty="0">
                <a:solidFill>
                  <a:schemeClr val="tx2"/>
                </a:solidFill>
                <a:latin typeface="Cambria" pitchFamily="18" charset="0"/>
              </a:rPr>
              <a:t> </a:t>
            </a:r>
            <a:r>
              <a:rPr lang="en-US" sz="2600" dirty="0" err="1" smtClean="0">
                <a:solidFill>
                  <a:schemeClr val="tx2"/>
                </a:solidFill>
                <a:latin typeface="Cambria" pitchFamily="18" charset="0"/>
              </a:rPr>
              <a:t>na</a:t>
            </a:r>
            <a:r>
              <a:rPr lang="sr-Latn-RS" sz="2600" dirty="0" smtClean="0">
                <a:solidFill>
                  <a:schemeClr val="tx2"/>
                </a:solidFill>
                <a:latin typeface="Cambria" pitchFamily="18" charset="0"/>
              </a:rPr>
              <a:t>: </a:t>
            </a:r>
          </a:p>
          <a:p>
            <a:pPr marL="800100" lvl="1" indent="-342900" algn="l">
              <a:buFont typeface="Arial" pitchFamily="34" charset="0"/>
              <a:buChar char="•"/>
            </a:pPr>
            <a:r>
              <a:rPr lang="en-US" sz="2200" dirty="0" err="1" smtClean="0">
                <a:solidFill>
                  <a:schemeClr val="tx2"/>
                </a:solidFill>
                <a:latin typeface="Cambria" pitchFamily="18" charset="0"/>
              </a:rPr>
              <a:t>paketskoj</a:t>
            </a:r>
            <a:r>
              <a:rPr lang="en-US" sz="2200" dirty="0" smtClean="0">
                <a:solidFill>
                  <a:schemeClr val="tx2"/>
                </a:solidFill>
                <a:latin typeface="Cambria" pitchFamily="18" charset="0"/>
              </a:rPr>
              <a:t> </a:t>
            </a:r>
            <a:r>
              <a:rPr lang="en-US" sz="2200" dirty="0">
                <a:solidFill>
                  <a:schemeClr val="tx2"/>
                </a:solidFill>
                <a:latin typeface="Cambria" pitchFamily="18" charset="0"/>
              </a:rPr>
              <a:t>(batch) </a:t>
            </a:r>
            <a:r>
              <a:rPr lang="en-US" sz="2200" dirty="0" err="1">
                <a:solidFill>
                  <a:schemeClr val="tx2"/>
                </a:solidFill>
                <a:latin typeface="Cambria" pitchFamily="18" charset="0"/>
              </a:rPr>
              <a:t>obradi</a:t>
            </a:r>
            <a:r>
              <a:rPr lang="en-US" sz="2200" dirty="0">
                <a:solidFill>
                  <a:schemeClr val="tx2"/>
                </a:solidFill>
                <a:latin typeface="Cambria" pitchFamily="18" charset="0"/>
              </a:rPr>
              <a:t>, </a:t>
            </a:r>
            <a:endParaRPr lang="sr-Latn-RS" sz="2200" dirty="0" smtClean="0">
              <a:solidFill>
                <a:schemeClr val="tx2"/>
              </a:solidFill>
              <a:latin typeface="Cambria" pitchFamily="18" charset="0"/>
            </a:endParaRPr>
          </a:p>
          <a:p>
            <a:pPr marL="800100" lvl="1" indent="-342900" algn="l">
              <a:buFont typeface="Arial" pitchFamily="34" charset="0"/>
              <a:buChar char="•"/>
            </a:pPr>
            <a:r>
              <a:rPr lang="en-US" sz="2200" dirty="0" err="1" smtClean="0">
                <a:solidFill>
                  <a:schemeClr val="tx2"/>
                </a:solidFill>
                <a:latin typeface="Cambria" pitchFamily="18" charset="0"/>
              </a:rPr>
              <a:t>na</a:t>
            </a:r>
            <a:r>
              <a:rPr lang="en-US" sz="2200" dirty="0" smtClean="0">
                <a:solidFill>
                  <a:schemeClr val="tx2"/>
                </a:solidFill>
                <a:latin typeface="Cambria" pitchFamily="18" charset="0"/>
              </a:rPr>
              <a:t> </a:t>
            </a:r>
            <a:r>
              <a:rPr lang="en-US" sz="2200" dirty="0" err="1">
                <a:solidFill>
                  <a:schemeClr val="tx2"/>
                </a:solidFill>
                <a:latin typeface="Cambria" pitchFamily="18" charset="0"/>
              </a:rPr>
              <a:t>interaktivnom</a:t>
            </a:r>
            <a:r>
              <a:rPr lang="en-US" sz="2200" dirty="0">
                <a:solidFill>
                  <a:schemeClr val="tx2"/>
                </a:solidFill>
                <a:latin typeface="Cambria" pitchFamily="18" charset="0"/>
              </a:rPr>
              <a:t> </a:t>
            </a:r>
            <a:r>
              <a:rPr lang="en-US" sz="2200" dirty="0" err="1">
                <a:solidFill>
                  <a:schemeClr val="tx2"/>
                </a:solidFill>
                <a:latin typeface="Cambria" pitchFamily="18" charset="0"/>
              </a:rPr>
              <a:t>radu</a:t>
            </a:r>
            <a:r>
              <a:rPr lang="en-US" sz="2200" dirty="0">
                <a:solidFill>
                  <a:schemeClr val="tx2"/>
                </a:solidFill>
                <a:latin typeface="Cambria" pitchFamily="18" charset="0"/>
              </a:rPr>
              <a:t>, </a:t>
            </a:r>
            <a:endParaRPr lang="sr-Latn-RS" sz="2200" dirty="0" smtClean="0">
              <a:solidFill>
                <a:schemeClr val="tx2"/>
              </a:solidFill>
              <a:latin typeface="Cambria" pitchFamily="18" charset="0"/>
            </a:endParaRPr>
          </a:p>
          <a:p>
            <a:pPr marL="800100" lvl="1" indent="-342900" algn="l">
              <a:buFont typeface="Arial" pitchFamily="34" charset="0"/>
              <a:buChar char="•"/>
            </a:pPr>
            <a:r>
              <a:rPr lang="en-US" sz="2200" dirty="0" err="1" smtClean="0">
                <a:solidFill>
                  <a:schemeClr val="tx2"/>
                </a:solidFill>
                <a:latin typeface="Cambria" pitchFamily="18" charset="0"/>
              </a:rPr>
              <a:t>radu</a:t>
            </a:r>
            <a:r>
              <a:rPr lang="en-US" sz="2200" dirty="0" smtClean="0">
                <a:solidFill>
                  <a:schemeClr val="tx2"/>
                </a:solidFill>
                <a:latin typeface="Cambria" pitchFamily="18" charset="0"/>
              </a:rPr>
              <a:t> </a:t>
            </a:r>
            <a:r>
              <a:rPr lang="en-US" sz="2200" dirty="0">
                <a:solidFill>
                  <a:schemeClr val="tx2"/>
                </a:solidFill>
                <a:latin typeface="Cambria" pitchFamily="18" charset="0"/>
              </a:rPr>
              <a:t>u </a:t>
            </a:r>
            <a:r>
              <a:rPr lang="en-US" sz="2200" dirty="0" err="1">
                <a:solidFill>
                  <a:schemeClr val="tx2"/>
                </a:solidFill>
                <a:latin typeface="Cambria" pitchFamily="18" charset="0"/>
              </a:rPr>
              <a:t>realnom</a:t>
            </a:r>
            <a:r>
              <a:rPr lang="en-US" sz="2200" dirty="0">
                <a:solidFill>
                  <a:schemeClr val="tx2"/>
                </a:solidFill>
                <a:latin typeface="Cambria" pitchFamily="18" charset="0"/>
              </a:rPr>
              <a:t> </a:t>
            </a:r>
            <a:r>
              <a:rPr lang="en-US" sz="2200" dirty="0" err="1">
                <a:solidFill>
                  <a:schemeClr val="tx2"/>
                </a:solidFill>
                <a:latin typeface="Cambria" pitchFamily="18" charset="0"/>
              </a:rPr>
              <a:t>vremenu</a:t>
            </a:r>
            <a:r>
              <a:rPr lang="en-US" sz="2200" dirty="0">
                <a:solidFill>
                  <a:schemeClr val="tx2"/>
                </a:solidFill>
                <a:latin typeface="Cambria" pitchFamily="18" charset="0"/>
              </a:rPr>
              <a:t>. </a:t>
            </a:r>
          </a:p>
          <a:p>
            <a:pPr marL="342900" indent="-342900" algn="l">
              <a:buFont typeface="Wingdings" pitchFamily="2" charset="2"/>
              <a:buChar char="Ø"/>
            </a:pPr>
            <a:r>
              <a:rPr lang="en-US" sz="2600" dirty="0" err="1">
                <a:solidFill>
                  <a:schemeClr val="tx2"/>
                </a:solidFill>
                <a:latin typeface="Cambria" pitchFamily="18" charset="0"/>
              </a:rPr>
              <a:t>Prema</a:t>
            </a:r>
            <a:r>
              <a:rPr lang="en-US" sz="2600" dirty="0">
                <a:solidFill>
                  <a:schemeClr val="tx2"/>
                </a:solidFill>
                <a:latin typeface="Cambria" pitchFamily="18" charset="0"/>
              </a:rPr>
              <a:t> </a:t>
            </a:r>
            <a:r>
              <a:rPr lang="en-US" sz="2600" dirty="0" err="1">
                <a:solidFill>
                  <a:schemeClr val="tx2"/>
                </a:solidFill>
                <a:latin typeface="Cambria" pitchFamily="18" charset="0"/>
              </a:rPr>
              <a:t>vrsti</a:t>
            </a:r>
            <a:r>
              <a:rPr lang="en-US" sz="2600" dirty="0">
                <a:solidFill>
                  <a:schemeClr val="tx2"/>
                </a:solidFill>
                <a:latin typeface="Cambria" pitchFamily="18" charset="0"/>
              </a:rPr>
              <a:t> </a:t>
            </a:r>
            <a:r>
              <a:rPr lang="en-US" sz="2600" dirty="0" err="1">
                <a:solidFill>
                  <a:schemeClr val="tx2"/>
                </a:solidFill>
                <a:latin typeface="Cambria" pitchFamily="18" charset="0"/>
              </a:rPr>
              <a:t>usluga</a:t>
            </a:r>
            <a:r>
              <a:rPr lang="en-US" sz="2600" dirty="0">
                <a:solidFill>
                  <a:schemeClr val="tx2"/>
                </a:solidFill>
                <a:latin typeface="Cambria" pitchFamily="18" charset="0"/>
              </a:rPr>
              <a:t> </a:t>
            </a:r>
            <a:r>
              <a:rPr lang="en-US" sz="2600" dirty="0" err="1">
                <a:solidFill>
                  <a:schemeClr val="tx2"/>
                </a:solidFill>
                <a:latin typeface="Cambria" pitchFamily="18" charset="0"/>
              </a:rPr>
              <a:t>koje</a:t>
            </a:r>
            <a:r>
              <a:rPr lang="en-US" sz="2600" dirty="0">
                <a:solidFill>
                  <a:schemeClr val="tx2"/>
                </a:solidFill>
                <a:latin typeface="Cambria" pitchFamily="18" charset="0"/>
              </a:rPr>
              <a:t> </a:t>
            </a:r>
            <a:r>
              <a:rPr lang="en-US" sz="2600" dirty="0" err="1">
                <a:solidFill>
                  <a:schemeClr val="tx2"/>
                </a:solidFill>
                <a:latin typeface="Cambria" pitchFamily="18" charset="0"/>
              </a:rPr>
              <a:t>pružaju</a:t>
            </a:r>
            <a:r>
              <a:rPr lang="en-US" sz="2600" dirty="0">
                <a:solidFill>
                  <a:schemeClr val="tx2"/>
                </a:solidFill>
                <a:latin typeface="Cambria" pitchFamily="18" charset="0"/>
              </a:rPr>
              <a:t>: </a:t>
            </a:r>
          </a:p>
          <a:p>
            <a:pPr marL="800100" lvl="1" indent="-342900" algn="l">
              <a:buFont typeface="Arial" pitchFamily="34" charset="0"/>
              <a:buChar char="•"/>
            </a:pPr>
            <a:r>
              <a:rPr lang="en-US" sz="2200" dirty="0" err="1">
                <a:solidFill>
                  <a:schemeClr val="tx2"/>
                </a:solidFill>
                <a:latin typeface="Cambria" pitchFamily="18" charset="0"/>
              </a:rPr>
              <a:t>sistemi</a:t>
            </a:r>
            <a:r>
              <a:rPr lang="en-US" sz="2200" dirty="0">
                <a:solidFill>
                  <a:schemeClr val="tx2"/>
                </a:solidFill>
                <a:latin typeface="Cambria" pitchFamily="18" charset="0"/>
              </a:rPr>
              <a:t> </a:t>
            </a:r>
            <a:r>
              <a:rPr lang="en-US" sz="2200" dirty="0" err="1">
                <a:solidFill>
                  <a:schemeClr val="tx2"/>
                </a:solidFill>
                <a:latin typeface="Cambria" pitchFamily="18" charset="0"/>
              </a:rPr>
              <a:t>za</a:t>
            </a:r>
            <a:r>
              <a:rPr lang="en-US" sz="2200" dirty="0">
                <a:solidFill>
                  <a:schemeClr val="tx2"/>
                </a:solidFill>
                <a:latin typeface="Cambria" pitchFamily="18" charset="0"/>
              </a:rPr>
              <a:t> </a:t>
            </a:r>
            <a:r>
              <a:rPr lang="en-US" sz="2200" dirty="0" err="1">
                <a:solidFill>
                  <a:schemeClr val="tx2"/>
                </a:solidFill>
                <a:latin typeface="Cambria" pitchFamily="18" charset="0"/>
              </a:rPr>
              <a:t>usluge</a:t>
            </a:r>
            <a:r>
              <a:rPr lang="en-US" sz="2200" dirty="0">
                <a:solidFill>
                  <a:schemeClr val="tx2"/>
                </a:solidFill>
                <a:latin typeface="Cambria" pitchFamily="18" charset="0"/>
              </a:rPr>
              <a:t> </a:t>
            </a:r>
            <a:r>
              <a:rPr lang="en-US" sz="2200" dirty="0" err="1">
                <a:solidFill>
                  <a:schemeClr val="tx2"/>
                </a:solidFill>
                <a:latin typeface="Cambria" pitchFamily="18" charset="0"/>
              </a:rPr>
              <a:t>obrade</a:t>
            </a:r>
            <a:r>
              <a:rPr lang="en-US" sz="2200" dirty="0">
                <a:solidFill>
                  <a:schemeClr val="tx2"/>
                </a:solidFill>
                <a:latin typeface="Cambria" pitchFamily="18" charset="0"/>
              </a:rPr>
              <a:t> </a:t>
            </a:r>
            <a:r>
              <a:rPr lang="en-US" sz="2200" dirty="0" err="1">
                <a:solidFill>
                  <a:schemeClr val="tx2"/>
                </a:solidFill>
                <a:latin typeface="Cambria" pitchFamily="18" charset="0"/>
              </a:rPr>
              <a:t>podataka</a:t>
            </a:r>
            <a:r>
              <a:rPr lang="en-US" sz="2200" dirty="0">
                <a:solidFill>
                  <a:schemeClr val="tx2"/>
                </a:solidFill>
                <a:latin typeface="Cambria" pitchFamily="18" charset="0"/>
              </a:rPr>
              <a:t> </a:t>
            </a:r>
            <a:r>
              <a:rPr lang="en-US" sz="2200" dirty="0" err="1">
                <a:solidFill>
                  <a:schemeClr val="tx2"/>
                </a:solidFill>
                <a:latin typeface="Cambria" pitchFamily="18" charset="0"/>
              </a:rPr>
              <a:t>opšte</a:t>
            </a:r>
            <a:r>
              <a:rPr lang="en-US" sz="2200" dirty="0">
                <a:solidFill>
                  <a:schemeClr val="tx2"/>
                </a:solidFill>
                <a:latin typeface="Cambria" pitchFamily="18" charset="0"/>
              </a:rPr>
              <a:t> </a:t>
            </a:r>
            <a:r>
              <a:rPr lang="en-US" sz="2200" dirty="0" err="1">
                <a:solidFill>
                  <a:schemeClr val="tx2"/>
                </a:solidFill>
                <a:latin typeface="Cambria" pitchFamily="18" charset="0"/>
              </a:rPr>
              <a:t>namene</a:t>
            </a:r>
            <a:r>
              <a:rPr lang="en-US" sz="2200" dirty="0">
                <a:solidFill>
                  <a:schemeClr val="tx2"/>
                </a:solidFill>
                <a:latin typeface="Cambria" pitchFamily="18" charset="0"/>
              </a:rPr>
              <a:t>; </a:t>
            </a:r>
          </a:p>
          <a:p>
            <a:pPr marL="800100" lvl="1" indent="-342900" algn="l">
              <a:buFont typeface="Arial" pitchFamily="34" charset="0"/>
              <a:buChar char="•"/>
            </a:pPr>
            <a:r>
              <a:rPr lang="en-US" sz="2200" dirty="0" err="1">
                <a:solidFill>
                  <a:schemeClr val="tx2"/>
                </a:solidFill>
                <a:latin typeface="Cambria" pitchFamily="18" charset="0"/>
              </a:rPr>
              <a:t>sistemi</a:t>
            </a:r>
            <a:r>
              <a:rPr lang="en-US" sz="2200" dirty="0">
                <a:solidFill>
                  <a:schemeClr val="tx2"/>
                </a:solidFill>
                <a:latin typeface="Cambria" pitchFamily="18" charset="0"/>
              </a:rPr>
              <a:t> </a:t>
            </a:r>
            <a:r>
              <a:rPr lang="en-US" sz="2200" dirty="0" err="1">
                <a:solidFill>
                  <a:schemeClr val="tx2"/>
                </a:solidFill>
                <a:latin typeface="Cambria" pitchFamily="18" charset="0"/>
              </a:rPr>
              <a:t>za</a:t>
            </a:r>
            <a:r>
              <a:rPr lang="en-US" sz="2200" dirty="0">
                <a:solidFill>
                  <a:schemeClr val="tx2"/>
                </a:solidFill>
                <a:latin typeface="Cambria" pitchFamily="18" charset="0"/>
              </a:rPr>
              <a:t> </a:t>
            </a:r>
            <a:r>
              <a:rPr lang="en-US" sz="2200" dirty="0" err="1">
                <a:solidFill>
                  <a:schemeClr val="tx2"/>
                </a:solidFill>
                <a:latin typeface="Cambria" pitchFamily="18" charset="0"/>
              </a:rPr>
              <a:t>čuvanje</a:t>
            </a:r>
            <a:r>
              <a:rPr lang="en-US" sz="2200" dirty="0">
                <a:solidFill>
                  <a:schemeClr val="tx2"/>
                </a:solidFill>
                <a:latin typeface="Cambria" pitchFamily="18" charset="0"/>
              </a:rPr>
              <a:t> i </a:t>
            </a:r>
            <a:r>
              <a:rPr lang="en-US" sz="2200" dirty="0" err="1">
                <a:solidFill>
                  <a:schemeClr val="tx2"/>
                </a:solidFill>
                <a:latin typeface="Cambria" pitchFamily="18" charset="0"/>
              </a:rPr>
              <a:t>pretraživanje</a:t>
            </a:r>
            <a:r>
              <a:rPr lang="en-US" sz="2200" dirty="0">
                <a:solidFill>
                  <a:schemeClr val="tx2"/>
                </a:solidFill>
                <a:latin typeface="Cambria" pitchFamily="18" charset="0"/>
              </a:rPr>
              <a:t> </a:t>
            </a:r>
            <a:r>
              <a:rPr lang="en-US" sz="2200" dirty="0" err="1">
                <a:solidFill>
                  <a:schemeClr val="tx2"/>
                </a:solidFill>
                <a:latin typeface="Cambria" pitchFamily="18" charset="0"/>
              </a:rPr>
              <a:t>podataka</a:t>
            </a:r>
            <a:r>
              <a:rPr lang="en-US" sz="2200" dirty="0">
                <a:solidFill>
                  <a:schemeClr val="tx2"/>
                </a:solidFill>
                <a:latin typeface="Cambria" pitchFamily="18" charset="0"/>
              </a:rPr>
              <a:t>; </a:t>
            </a:r>
          </a:p>
          <a:p>
            <a:pPr marL="800100" lvl="1" indent="-342900" algn="l">
              <a:buFont typeface="Arial" pitchFamily="34" charset="0"/>
              <a:buChar char="•"/>
            </a:pPr>
            <a:r>
              <a:rPr lang="en-US" sz="2200" dirty="0" err="1">
                <a:solidFill>
                  <a:schemeClr val="tx2"/>
                </a:solidFill>
                <a:latin typeface="Cambria" pitchFamily="18" charset="0"/>
              </a:rPr>
              <a:t>sistemi</a:t>
            </a:r>
            <a:r>
              <a:rPr lang="en-US" sz="2200" dirty="0">
                <a:solidFill>
                  <a:schemeClr val="tx2"/>
                </a:solidFill>
                <a:latin typeface="Cambria" pitchFamily="18" charset="0"/>
              </a:rPr>
              <a:t> </a:t>
            </a:r>
            <a:r>
              <a:rPr lang="en-US" sz="2200" dirty="0" err="1">
                <a:solidFill>
                  <a:schemeClr val="tx2"/>
                </a:solidFill>
                <a:latin typeface="Cambria" pitchFamily="18" charset="0"/>
              </a:rPr>
              <a:t>za</a:t>
            </a:r>
            <a:r>
              <a:rPr lang="en-US" sz="2200" dirty="0">
                <a:solidFill>
                  <a:schemeClr val="tx2"/>
                </a:solidFill>
                <a:latin typeface="Cambria" pitchFamily="18" charset="0"/>
              </a:rPr>
              <a:t> </a:t>
            </a:r>
            <a:r>
              <a:rPr lang="en-US" sz="2200" dirty="0" err="1">
                <a:solidFill>
                  <a:schemeClr val="tx2"/>
                </a:solidFill>
                <a:latin typeface="Cambria" pitchFamily="18" charset="0"/>
              </a:rPr>
              <a:t>komutaciju</a:t>
            </a:r>
            <a:r>
              <a:rPr lang="en-US" sz="2200" dirty="0">
                <a:solidFill>
                  <a:schemeClr val="tx2"/>
                </a:solidFill>
                <a:latin typeface="Cambria" pitchFamily="18" charset="0"/>
              </a:rPr>
              <a:t> </a:t>
            </a:r>
            <a:r>
              <a:rPr lang="en-US" sz="2200" dirty="0" err="1">
                <a:solidFill>
                  <a:schemeClr val="tx2"/>
                </a:solidFill>
                <a:latin typeface="Cambria" pitchFamily="18" charset="0"/>
              </a:rPr>
              <a:t>poruka</a:t>
            </a:r>
            <a:r>
              <a:rPr lang="en-US" sz="2200" dirty="0">
                <a:solidFill>
                  <a:schemeClr val="tx2"/>
                </a:solidFill>
                <a:latin typeface="Cambria" pitchFamily="18" charset="0"/>
              </a:rPr>
              <a:t>; </a:t>
            </a:r>
          </a:p>
          <a:p>
            <a:pPr marL="800100" lvl="1" indent="-342900" algn="l">
              <a:buFont typeface="Arial" pitchFamily="34" charset="0"/>
              <a:buChar char="•"/>
            </a:pPr>
            <a:r>
              <a:rPr lang="en-US" sz="2200" dirty="0" err="1">
                <a:solidFill>
                  <a:schemeClr val="tx2"/>
                </a:solidFill>
                <a:latin typeface="Cambria" pitchFamily="18" charset="0"/>
              </a:rPr>
              <a:t>sistemi</a:t>
            </a:r>
            <a:r>
              <a:rPr lang="en-US" sz="2200" dirty="0">
                <a:solidFill>
                  <a:schemeClr val="tx2"/>
                </a:solidFill>
                <a:latin typeface="Cambria" pitchFamily="18" charset="0"/>
              </a:rPr>
              <a:t> </a:t>
            </a:r>
            <a:r>
              <a:rPr lang="en-US" sz="2200" dirty="0" err="1">
                <a:solidFill>
                  <a:schemeClr val="tx2"/>
                </a:solidFill>
                <a:latin typeface="Cambria" pitchFamily="18" charset="0"/>
              </a:rPr>
              <a:t>za</a:t>
            </a:r>
            <a:r>
              <a:rPr lang="en-US" sz="2200" dirty="0">
                <a:solidFill>
                  <a:schemeClr val="tx2"/>
                </a:solidFill>
                <a:latin typeface="Cambria" pitchFamily="18" charset="0"/>
              </a:rPr>
              <a:t> </a:t>
            </a:r>
            <a:r>
              <a:rPr lang="en-US" sz="2200" dirty="0" err="1">
                <a:solidFill>
                  <a:schemeClr val="tx2"/>
                </a:solidFill>
                <a:latin typeface="Cambria" pitchFamily="18" charset="0"/>
              </a:rPr>
              <a:t>upravljanje</a:t>
            </a:r>
            <a:r>
              <a:rPr lang="en-US" sz="2200" dirty="0">
                <a:solidFill>
                  <a:schemeClr val="tx2"/>
                </a:solidFill>
                <a:latin typeface="Cambria" pitchFamily="18" charset="0"/>
              </a:rPr>
              <a:t> </a:t>
            </a:r>
            <a:r>
              <a:rPr lang="en-US" sz="2200" dirty="0" err="1">
                <a:solidFill>
                  <a:schemeClr val="tx2"/>
                </a:solidFill>
                <a:latin typeface="Cambria" pitchFamily="18" charset="0"/>
              </a:rPr>
              <a:t>procesima</a:t>
            </a:r>
            <a:r>
              <a:rPr lang="en-US" sz="2200" dirty="0">
                <a:solidFill>
                  <a:schemeClr val="tx2"/>
                </a:solidFill>
                <a:latin typeface="Cambria" pitchFamily="18" charset="0"/>
              </a:rPr>
              <a:t>; </a:t>
            </a:r>
          </a:p>
          <a:p>
            <a:pPr marL="800100" lvl="1" indent="-342900" algn="l">
              <a:buFont typeface="Arial" pitchFamily="34" charset="0"/>
              <a:buChar char="•"/>
            </a:pPr>
            <a:r>
              <a:rPr lang="en-US" sz="2200" dirty="0" err="1">
                <a:solidFill>
                  <a:schemeClr val="tx2"/>
                </a:solidFill>
                <a:latin typeface="Cambria" pitchFamily="18" charset="0"/>
              </a:rPr>
              <a:t>sistemi</a:t>
            </a:r>
            <a:r>
              <a:rPr lang="en-US" sz="2200" dirty="0">
                <a:solidFill>
                  <a:schemeClr val="tx2"/>
                </a:solidFill>
                <a:latin typeface="Cambria" pitchFamily="18" charset="0"/>
              </a:rPr>
              <a:t> </a:t>
            </a:r>
            <a:r>
              <a:rPr lang="en-US" sz="2200" dirty="0" err="1">
                <a:solidFill>
                  <a:schemeClr val="tx2"/>
                </a:solidFill>
                <a:latin typeface="Cambria" pitchFamily="18" charset="0"/>
              </a:rPr>
              <a:t>za</a:t>
            </a:r>
            <a:r>
              <a:rPr lang="en-US" sz="2200" dirty="0">
                <a:solidFill>
                  <a:schemeClr val="tx2"/>
                </a:solidFill>
                <a:latin typeface="Cambria" pitchFamily="18" charset="0"/>
              </a:rPr>
              <a:t> </a:t>
            </a:r>
            <a:r>
              <a:rPr lang="en-US" sz="2200" dirty="0" err="1">
                <a:solidFill>
                  <a:schemeClr val="tx2"/>
                </a:solidFill>
                <a:latin typeface="Cambria" pitchFamily="18" charset="0"/>
              </a:rPr>
              <a:t>kontrolu</a:t>
            </a:r>
            <a:r>
              <a:rPr lang="en-US" sz="2200" dirty="0">
                <a:solidFill>
                  <a:schemeClr val="tx2"/>
                </a:solidFill>
                <a:latin typeface="Cambria" pitchFamily="18" charset="0"/>
              </a:rPr>
              <a:t> i </a:t>
            </a:r>
            <a:r>
              <a:rPr lang="en-US" sz="2200" dirty="0" err="1">
                <a:solidFill>
                  <a:schemeClr val="tx2"/>
                </a:solidFill>
                <a:latin typeface="Cambria" pitchFamily="18" charset="0"/>
              </a:rPr>
              <a:t>upozorenja</a:t>
            </a:r>
            <a:r>
              <a:rPr lang="en-US" sz="2200" dirty="0">
                <a:solidFill>
                  <a:schemeClr val="tx2"/>
                </a:solidFill>
                <a:latin typeface="Cambria" pitchFamily="18" charset="0"/>
              </a:rPr>
              <a:t>; </a:t>
            </a:r>
          </a:p>
          <a:p>
            <a:pPr marL="800100" lvl="1" indent="-342900" algn="l">
              <a:buFont typeface="Arial" pitchFamily="34" charset="0"/>
              <a:buChar char="•"/>
            </a:pPr>
            <a:r>
              <a:rPr lang="en-US" sz="2200" dirty="0" err="1">
                <a:solidFill>
                  <a:schemeClr val="tx2"/>
                </a:solidFill>
                <a:latin typeface="Cambria" pitchFamily="18" charset="0"/>
              </a:rPr>
              <a:t>sistemi</a:t>
            </a:r>
            <a:r>
              <a:rPr lang="en-US" sz="2200" dirty="0">
                <a:solidFill>
                  <a:schemeClr val="tx2"/>
                </a:solidFill>
                <a:latin typeface="Cambria" pitchFamily="18" charset="0"/>
              </a:rPr>
              <a:t> </a:t>
            </a:r>
            <a:r>
              <a:rPr lang="en-US" sz="2200" dirty="0" err="1">
                <a:solidFill>
                  <a:schemeClr val="tx2"/>
                </a:solidFill>
                <a:latin typeface="Cambria" pitchFamily="18" charset="0"/>
              </a:rPr>
              <a:t>za</a:t>
            </a:r>
            <a:r>
              <a:rPr lang="en-US" sz="2200" dirty="0">
                <a:solidFill>
                  <a:schemeClr val="tx2"/>
                </a:solidFill>
                <a:latin typeface="Cambria" pitchFamily="18" charset="0"/>
              </a:rPr>
              <a:t> </a:t>
            </a:r>
            <a:r>
              <a:rPr lang="en-US" sz="2200" dirty="0" err="1">
                <a:solidFill>
                  <a:schemeClr val="tx2"/>
                </a:solidFill>
                <a:latin typeface="Cambria" pitchFamily="18" charset="0"/>
              </a:rPr>
              <a:t>obradu</a:t>
            </a:r>
            <a:r>
              <a:rPr lang="en-US" sz="2200" dirty="0">
                <a:solidFill>
                  <a:schemeClr val="tx2"/>
                </a:solidFill>
                <a:latin typeface="Cambria" pitchFamily="18" charset="0"/>
              </a:rPr>
              <a:t> </a:t>
            </a:r>
            <a:r>
              <a:rPr lang="en-US" sz="2200" dirty="0" err="1">
                <a:solidFill>
                  <a:schemeClr val="tx2"/>
                </a:solidFill>
                <a:latin typeface="Cambria" pitchFamily="18" charset="0"/>
              </a:rPr>
              <a:t>transakcija</a:t>
            </a:r>
            <a:r>
              <a:rPr lang="en-US" sz="2200" dirty="0" smtClean="0">
                <a:solidFill>
                  <a:schemeClr val="tx2"/>
                </a:solidFill>
                <a:latin typeface="Cambria" pitchFamily="18" charset="0"/>
              </a:rPr>
              <a:t>.</a:t>
            </a:r>
            <a:endParaRPr lang="en-US" sz="2200" dirty="0">
              <a:solidFill>
                <a:schemeClr val="tx2"/>
              </a:solidFill>
              <a:latin typeface="Cambria" pitchFamily="18" charset="0"/>
            </a:endParaRPr>
          </a:p>
        </p:txBody>
      </p:sp>
    </p:spTree>
    <p:extLst>
      <p:ext uri="{BB962C8B-B14F-4D97-AF65-F5344CB8AC3E}">
        <p14:creationId xmlns:p14="http://schemas.microsoft.com/office/powerpoint/2010/main" val="26788198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normAutofit/>
          </a:bodyPr>
          <a:lstStyle/>
          <a:p>
            <a:pPr algn="l"/>
            <a:r>
              <a:rPr lang="en-US" dirty="0" err="1">
                <a:solidFill>
                  <a:schemeClr val="tx2"/>
                </a:solidFill>
                <a:latin typeface="Cambria" pitchFamily="18" charset="0"/>
              </a:rPr>
              <a:t>Klasifikacije</a:t>
            </a:r>
            <a:r>
              <a:rPr lang="en-US" dirty="0">
                <a:solidFill>
                  <a:schemeClr val="tx2"/>
                </a:solidFill>
                <a:latin typeface="Cambria" pitchFamily="18" charset="0"/>
              </a:rPr>
              <a:t> </a:t>
            </a:r>
            <a:r>
              <a:rPr lang="en-US" dirty="0" err="1">
                <a:solidFill>
                  <a:schemeClr val="tx2"/>
                </a:solidFill>
                <a:latin typeface="Cambria" pitchFamily="18" charset="0"/>
              </a:rPr>
              <a:t>ISa</a:t>
            </a:r>
            <a:endParaRPr lang="en-US" dirty="0">
              <a:solidFill>
                <a:schemeClr val="tx2"/>
              </a:solidFill>
              <a:latin typeface="Cambria" pitchFamily="18" charset="0"/>
            </a:endParaRPr>
          </a:p>
        </p:txBody>
      </p:sp>
      <p:sp>
        <p:nvSpPr>
          <p:cNvPr id="5" name="Subtitle 2"/>
          <p:cNvSpPr>
            <a:spLocks noGrp="1"/>
          </p:cNvSpPr>
          <p:nvPr>
            <p:ph type="subTitle" idx="1"/>
          </p:nvPr>
        </p:nvSpPr>
        <p:spPr>
          <a:xfrm>
            <a:off x="683568" y="2636912"/>
            <a:ext cx="7120880" cy="3600400"/>
          </a:xfrm>
        </p:spPr>
        <p:txBody>
          <a:bodyPr>
            <a:normAutofit/>
          </a:bodyPr>
          <a:lstStyle/>
          <a:p>
            <a:pPr marL="342900" indent="-342900" algn="l">
              <a:buFont typeface="Wingdings" pitchFamily="2" charset="2"/>
              <a:buChar char="Ø"/>
            </a:pPr>
            <a:r>
              <a:rPr lang="en-US" sz="2400" dirty="0" err="1">
                <a:solidFill>
                  <a:schemeClr val="tx2"/>
                </a:solidFill>
                <a:latin typeface="Cambria" pitchFamily="18" charset="0"/>
              </a:rPr>
              <a:t>Prema</a:t>
            </a:r>
            <a:r>
              <a:rPr lang="en-US" sz="2400" dirty="0">
                <a:solidFill>
                  <a:schemeClr val="tx2"/>
                </a:solidFill>
                <a:latin typeface="Cambria" pitchFamily="18" charset="0"/>
              </a:rPr>
              <a:t> </a:t>
            </a:r>
            <a:r>
              <a:rPr lang="en-US" sz="2400" dirty="0" err="1">
                <a:solidFill>
                  <a:schemeClr val="tx2"/>
                </a:solidFill>
                <a:latin typeface="Cambria" pitchFamily="18" charset="0"/>
              </a:rPr>
              <a:t>stepenu</a:t>
            </a:r>
            <a:r>
              <a:rPr lang="en-US" sz="2400" dirty="0">
                <a:solidFill>
                  <a:schemeClr val="tx2"/>
                </a:solidFill>
                <a:latin typeface="Cambria" pitchFamily="18" charset="0"/>
              </a:rPr>
              <a:t> </a:t>
            </a:r>
            <a:r>
              <a:rPr lang="en-US" sz="2400" dirty="0" err="1">
                <a:solidFill>
                  <a:schemeClr val="tx2"/>
                </a:solidFill>
                <a:latin typeface="Cambria" pitchFamily="18" charset="0"/>
              </a:rPr>
              <a:t>automatizacije</a:t>
            </a:r>
            <a:r>
              <a:rPr lang="en-US" sz="2400" dirty="0">
                <a:solidFill>
                  <a:schemeClr val="tx2"/>
                </a:solidFill>
                <a:latin typeface="Cambria" pitchFamily="18" charset="0"/>
              </a:rPr>
              <a:t>: </a:t>
            </a:r>
          </a:p>
          <a:p>
            <a:pPr marL="800100" lvl="1" indent="-342900" algn="l">
              <a:buFont typeface="Arial" pitchFamily="34" charset="0"/>
              <a:buChar char="•"/>
            </a:pPr>
            <a:r>
              <a:rPr lang="en-US" sz="2000" dirty="0" err="1">
                <a:solidFill>
                  <a:schemeClr val="tx2"/>
                </a:solidFill>
                <a:latin typeface="Cambria" pitchFamily="18" charset="0"/>
              </a:rPr>
              <a:t>Neautomatizovani</a:t>
            </a:r>
            <a:r>
              <a:rPr lang="en-US" sz="2000" dirty="0">
                <a:solidFill>
                  <a:schemeClr val="tx2"/>
                </a:solidFill>
                <a:latin typeface="Cambria" pitchFamily="18" charset="0"/>
              </a:rPr>
              <a:t> </a:t>
            </a:r>
            <a:r>
              <a:rPr lang="en-US" sz="2000" dirty="0" err="1">
                <a:solidFill>
                  <a:schemeClr val="tx2"/>
                </a:solidFill>
                <a:latin typeface="Cambria" pitchFamily="18" charset="0"/>
              </a:rPr>
              <a:t>informacioni</a:t>
            </a:r>
            <a:r>
              <a:rPr lang="en-US" sz="2000" dirty="0">
                <a:solidFill>
                  <a:schemeClr val="tx2"/>
                </a:solidFill>
                <a:latin typeface="Cambria" pitchFamily="18" charset="0"/>
              </a:rPr>
              <a:t> </a:t>
            </a:r>
            <a:r>
              <a:rPr lang="en-US" sz="2000" dirty="0" err="1">
                <a:solidFill>
                  <a:schemeClr val="tx2"/>
                </a:solidFill>
                <a:latin typeface="Cambria" pitchFamily="18" charset="0"/>
              </a:rPr>
              <a:t>sistemi</a:t>
            </a:r>
            <a:r>
              <a:rPr lang="en-US" sz="2000" dirty="0">
                <a:solidFill>
                  <a:schemeClr val="tx2"/>
                </a:solidFill>
                <a:latin typeface="Cambria" pitchFamily="18" charset="0"/>
              </a:rPr>
              <a:t>,</a:t>
            </a:r>
          </a:p>
          <a:p>
            <a:pPr marL="800100" lvl="1" indent="-342900" algn="l">
              <a:buFont typeface="Arial" pitchFamily="34" charset="0"/>
              <a:buChar char="•"/>
            </a:pPr>
            <a:r>
              <a:rPr lang="en-US" sz="2000" dirty="0" err="1">
                <a:solidFill>
                  <a:schemeClr val="tx2"/>
                </a:solidFill>
                <a:latin typeface="Cambria" pitchFamily="18" charset="0"/>
              </a:rPr>
              <a:t>Sistemi</a:t>
            </a:r>
            <a:r>
              <a:rPr lang="en-US" sz="2000" dirty="0">
                <a:solidFill>
                  <a:schemeClr val="tx2"/>
                </a:solidFill>
                <a:latin typeface="Cambria" pitchFamily="18" charset="0"/>
              </a:rPr>
              <a:t> </a:t>
            </a:r>
            <a:r>
              <a:rPr lang="en-US" sz="2000" dirty="0" err="1">
                <a:solidFill>
                  <a:schemeClr val="tx2"/>
                </a:solidFill>
                <a:latin typeface="Cambria" pitchFamily="18" charset="0"/>
              </a:rPr>
              <a:t>za</a:t>
            </a:r>
            <a:r>
              <a:rPr lang="en-US" sz="2000" dirty="0">
                <a:solidFill>
                  <a:schemeClr val="tx2"/>
                </a:solidFill>
                <a:latin typeface="Cambria" pitchFamily="18" charset="0"/>
              </a:rPr>
              <a:t> </a:t>
            </a:r>
            <a:r>
              <a:rPr lang="en-US" sz="2000" dirty="0" err="1">
                <a:solidFill>
                  <a:schemeClr val="tx2"/>
                </a:solidFill>
                <a:latin typeface="Cambria" pitchFamily="18" charset="0"/>
              </a:rPr>
              <a:t>automatsku</a:t>
            </a:r>
            <a:r>
              <a:rPr lang="en-US" sz="2000" dirty="0">
                <a:solidFill>
                  <a:schemeClr val="tx2"/>
                </a:solidFill>
                <a:latin typeface="Cambria" pitchFamily="18" charset="0"/>
              </a:rPr>
              <a:t> </a:t>
            </a:r>
            <a:r>
              <a:rPr lang="en-US" sz="2000" dirty="0" err="1">
                <a:solidFill>
                  <a:schemeClr val="tx2"/>
                </a:solidFill>
                <a:latin typeface="Cambria" pitchFamily="18" charset="0"/>
              </a:rPr>
              <a:t>obradu</a:t>
            </a:r>
            <a:r>
              <a:rPr lang="en-US" sz="2000" dirty="0">
                <a:solidFill>
                  <a:schemeClr val="tx2"/>
                </a:solidFill>
                <a:latin typeface="Cambria" pitchFamily="18" charset="0"/>
              </a:rPr>
              <a:t> </a:t>
            </a:r>
            <a:r>
              <a:rPr lang="en-US" sz="2000" dirty="0" err="1">
                <a:solidFill>
                  <a:schemeClr val="tx2"/>
                </a:solidFill>
                <a:latin typeface="Cambria" pitchFamily="18" charset="0"/>
              </a:rPr>
              <a:t>podataka</a:t>
            </a:r>
            <a:r>
              <a:rPr lang="en-US" sz="2000" dirty="0">
                <a:solidFill>
                  <a:schemeClr val="tx2"/>
                </a:solidFill>
                <a:latin typeface="Cambria" pitchFamily="18" charset="0"/>
              </a:rPr>
              <a:t> (AOP), </a:t>
            </a:r>
          </a:p>
          <a:p>
            <a:pPr marL="800100" lvl="1" indent="-342900" algn="l">
              <a:buFont typeface="Arial" pitchFamily="34" charset="0"/>
              <a:buChar char="•"/>
            </a:pPr>
            <a:r>
              <a:rPr lang="en-US" sz="2000" dirty="0" err="1">
                <a:solidFill>
                  <a:schemeClr val="tx2"/>
                </a:solidFill>
                <a:latin typeface="Cambria" pitchFamily="18" charset="0"/>
              </a:rPr>
              <a:t>Upravljački</a:t>
            </a:r>
            <a:r>
              <a:rPr lang="en-US" sz="2000" dirty="0">
                <a:solidFill>
                  <a:schemeClr val="tx2"/>
                </a:solidFill>
                <a:latin typeface="Cambria" pitchFamily="18" charset="0"/>
              </a:rPr>
              <a:t> </a:t>
            </a:r>
            <a:r>
              <a:rPr lang="en-US" sz="2000" dirty="0" err="1">
                <a:solidFill>
                  <a:schemeClr val="tx2"/>
                </a:solidFill>
                <a:latin typeface="Cambria" pitchFamily="18" charset="0"/>
              </a:rPr>
              <a:t>informacioni</a:t>
            </a:r>
            <a:r>
              <a:rPr lang="en-US" sz="2000" dirty="0">
                <a:solidFill>
                  <a:schemeClr val="tx2"/>
                </a:solidFill>
                <a:latin typeface="Cambria" pitchFamily="18" charset="0"/>
              </a:rPr>
              <a:t> </a:t>
            </a:r>
            <a:r>
              <a:rPr lang="en-US" sz="2000" dirty="0" err="1">
                <a:solidFill>
                  <a:schemeClr val="tx2"/>
                </a:solidFill>
                <a:latin typeface="Cambria" pitchFamily="18" charset="0"/>
              </a:rPr>
              <a:t>sistemi</a:t>
            </a:r>
            <a:r>
              <a:rPr lang="en-US" sz="2000" dirty="0">
                <a:solidFill>
                  <a:schemeClr val="tx2"/>
                </a:solidFill>
                <a:latin typeface="Cambria" pitchFamily="18" charset="0"/>
              </a:rPr>
              <a:t>,</a:t>
            </a:r>
          </a:p>
          <a:p>
            <a:pPr marL="800100" lvl="1" indent="-342900" algn="l">
              <a:buFont typeface="Arial" pitchFamily="34" charset="0"/>
              <a:buChar char="•"/>
            </a:pPr>
            <a:r>
              <a:rPr lang="en-US" sz="2000" dirty="0" err="1">
                <a:solidFill>
                  <a:schemeClr val="tx2"/>
                </a:solidFill>
                <a:latin typeface="Cambria" pitchFamily="18" charset="0"/>
              </a:rPr>
              <a:t>Izvršni</a:t>
            </a:r>
            <a:r>
              <a:rPr lang="en-US" sz="2000" dirty="0">
                <a:solidFill>
                  <a:schemeClr val="tx2"/>
                </a:solidFill>
                <a:latin typeface="Cambria" pitchFamily="18" charset="0"/>
              </a:rPr>
              <a:t> </a:t>
            </a:r>
            <a:r>
              <a:rPr lang="en-US" sz="2000" dirty="0" err="1">
                <a:solidFill>
                  <a:schemeClr val="tx2"/>
                </a:solidFill>
                <a:latin typeface="Cambria" pitchFamily="18" charset="0"/>
              </a:rPr>
              <a:t>informacioni</a:t>
            </a:r>
            <a:r>
              <a:rPr lang="en-US" sz="2000" dirty="0">
                <a:solidFill>
                  <a:schemeClr val="tx2"/>
                </a:solidFill>
                <a:latin typeface="Cambria" pitchFamily="18" charset="0"/>
              </a:rPr>
              <a:t> </a:t>
            </a:r>
            <a:r>
              <a:rPr lang="en-US" sz="2000" dirty="0" err="1">
                <a:solidFill>
                  <a:schemeClr val="tx2"/>
                </a:solidFill>
                <a:latin typeface="Cambria" pitchFamily="18" charset="0"/>
              </a:rPr>
              <a:t>sistemi</a:t>
            </a:r>
            <a:r>
              <a:rPr lang="en-US" sz="2000" dirty="0">
                <a:solidFill>
                  <a:schemeClr val="tx2"/>
                </a:solidFill>
                <a:latin typeface="Cambria" pitchFamily="18" charset="0"/>
              </a:rPr>
              <a:t>,</a:t>
            </a:r>
          </a:p>
          <a:p>
            <a:pPr marL="800100" lvl="1" indent="-342900" algn="l">
              <a:buFont typeface="Arial" pitchFamily="34" charset="0"/>
              <a:buChar char="•"/>
            </a:pPr>
            <a:r>
              <a:rPr lang="en-US" sz="2000" dirty="0" err="1">
                <a:solidFill>
                  <a:schemeClr val="tx2"/>
                </a:solidFill>
                <a:latin typeface="Cambria" pitchFamily="18" charset="0"/>
              </a:rPr>
              <a:t>Sistemi</a:t>
            </a:r>
            <a:r>
              <a:rPr lang="en-US" sz="2000" dirty="0">
                <a:solidFill>
                  <a:schemeClr val="tx2"/>
                </a:solidFill>
                <a:latin typeface="Cambria" pitchFamily="18" charset="0"/>
              </a:rPr>
              <a:t> </a:t>
            </a:r>
            <a:r>
              <a:rPr lang="en-US" sz="2000" dirty="0" err="1">
                <a:solidFill>
                  <a:schemeClr val="tx2"/>
                </a:solidFill>
                <a:latin typeface="Cambria" pitchFamily="18" charset="0"/>
              </a:rPr>
              <a:t>za</a:t>
            </a:r>
            <a:r>
              <a:rPr lang="en-US" sz="2000" dirty="0">
                <a:solidFill>
                  <a:schemeClr val="tx2"/>
                </a:solidFill>
                <a:latin typeface="Cambria" pitchFamily="18" charset="0"/>
              </a:rPr>
              <a:t> </a:t>
            </a:r>
            <a:r>
              <a:rPr lang="en-US" sz="2000" dirty="0" err="1">
                <a:solidFill>
                  <a:schemeClr val="tx2"/>
                </a:solidFill>
                <a:latin typeface="Cambria" pitchFamily="18" charset="0"/>
              </a:rPr>
              <a:t>podršku</a:t>
            </a:r>
            <a:r>
              <a:rPr lang="en-US" sz="2000" dirty="0">
                <a:solidFill>
                  <a:schemeClr val="tx2"/>
                </a:solidFill>
                <a:latin typeface="Cambria" pitchFamily="18" charset="0"/>
              </a:rPr>
              <a:t> </a:t>
            </a:r>
            <a:r>
              <a:rPr lang="en-US" sz="2000" dirty="0" err="1">
                <a:solidFill>
                  <a:schemeClr val="tx2"/>
                </a:solidFill>
                <a:latin typeface="Cambria" pitchFamily="18" charset="0"/>
              </a:rPr>
              <a:t>odlučivanju</a:t>
            </a:r>
            <a:r>
              <a:rPr lang="en-US" sz="2000" dirty="0">
                <a:solidFill>
                  <a:schemeClr val="tx2"/>
                </a:solidFill>
                <a:latin typeface="Cambria" pitchFamily="18" charset="0"/>
              </a:rPr>
              <a:t> (DSS), </a:t>
            </a:r>
          </a:p>
          <a:p>
            <a:pPr marL="800100" lvl="1" indent="-342900" algn="l">
              <a:buFont typeface="Arial" pitchFamily="34" charset="0"/>
              <a:buChar char="•"/>
            </a:pPr>
            <a:r>
              <a:rPr lang="en-US" sz="2000" dirty="0" err="1">
                <a:solidFill>
                  <a:schemeClr val="tx2"/>
                </a:solidFill>
                <a:latin typeface="Cambria" pitchFamily="18" charset="0"/>
              </a:rPr>
              <a:t>Ekspertni</a:t>
            </a:r>
            <a:r>
              <a:rPr lang="en-US" sz="2000" dirty="0">
                <a:solidFill>
                  <a:schemeClr val="tx2"/>
                </a:solidFill>
                <a:latin typeface="Cambria" pitchFamily="18" charset="0"/>
              </a:rPr>
              <a:t> </a:t>
            </a:r>
            <a:r>
              <a:rPr lang="en-US" sz="2000" dirty="0" err="1">
                <a:solidFill>
                  <a:schemeClr val="tx2"/>
                </a:solidFill>
                <a:latin typeface="Cambria" pitchFamily="18" charset="0"/>
              </a:rPr>
              <a:t>sistemi</a:t>
            </a:r>
            <a:r>
              <a:rPr lang="en-US" sz="2000" dirty="0" smtClean="0">
                <a:solidFill>
                  <a:schemeClr val="tx2"/>
                </a:solidFill>
                <a:latin typeface="Cambria" pitchFamily="18" charset="0"/>
              </a:rPr>
              <a:t>.</a:t>
            </a:r>
            <a:endParaRPr lang="en-US" sz="2000" dirty="0">
              <a:solidFill>
                <a:schemeClr val="tx2"/>
              </a:solidFill>
              <a:latin typeface="Cambria" pitchFamily="18" charset="0"/>
            </a:endParaRPr>
          </a:p>
        </p:txBody>
      </p:sp>
    </p:spTree>
    <p:extLst>
      <p:ext uri="{BB962C8B-B14F-4D97-AF65-F5344CB8AC3E}">
        <p14:creationId xmlns:p14="http://schemas.microsoft.com/office/powerpoint/2010/main" val="33005856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normAutofit/>
          </a:bodyPr>
          <a:lstStyle/>
          <a:p>
            <a:pPr algn="l"/>
            <a:r>
              <a:rPr lang="en-US" dirty="0" err="1">
                <a:solidFill>
                  <a:schemeClr val="tx2"/>
                </a:solidFill>
                <a:latin typeface="Cambria" pitchFamily="18" charset="0"/>
              </a:rPr>
              <a:t>Pojam</a:t>
            </a:r>
            <a:r>
              <a:rPr lang="en-US" dirty="0">
                <a:solidFill>
                  <a:schemeClr val="tx2"/>
                </a:solidFill>
                <a:latin typeface="Cambria" pitchFamily="18" charset="0"/>
              </a:rPr>
              <a:t> </a:t>
            </a:r>
            <a:r>
              <a:rPr lang="en-US" dirty="0" err="1">
                <a:solidFill>
                  <a:schemeClr val="tx2"/>
                </a:solidFill>
                <a:latin typeface="Cambria" pitchFamily="18" charset="0"/>
              </a:rPr>
              <a:t>podataka</a:t>
            </a:r>
            <a:endParaRPr lang="en-US" dirty="0">
              <a:solidFill>
                <a:schemeClr val="tx2"/>
              </a:solidFill>
              <a:latin typeface="Cambria" pitchFamily="18" charset="0"/>
            </a:endParaRPr>
          </a:p>
        </p:txBody>
      </p:sp>
      <p:sp>
        <p:nvSpPr>
          <p:cNvPr id="5" name="Subtitle 2"/>
          <p:cNvSpPr>
            <a:spLocks noGrp="1"/>
          </p:cNvSpPr>
          <p:nvPr>
            <p:ph type="subTitle" idx="1"/>
          </p:nvPr>
        </p:nvSpPr>
        <p:spPr>
          <a:xfrm>
            <a:off x="683568" y="2636912"/>
            <a:ext cx="7120880" cy="3816424"/>
          </a:xfrm>
        </p:spPr>
        <p:txBody>
          <a:bodyPr>
            <a:normAutofit lnSpcReduction="10000"/>
          </a:bodyPr>
          <a:lstStyle/>
          <a:p>
            <a:pPr marL="342900" indent="-342900" algn="l">
              <a:buFont typeface="Arial" pitchFamily="34" charset="0"/>
              <a:buChar char="•"/>
            </a:pPr>
            <a:r>
              <a:rPr lang="vi-VN" sz="2400" dirty="0">
                <a:solidFill>
                  <a:schemeClr val="tx2"/>
                </a:solidFill>
                <a:latin typeface="Cambria" pitchFamily="18" charset="0"/>
              </a:rPr>
              <a:t>Podaci su registrovane činjenice, oznake ili zapažanja nastala u toku nekog procesa (fizički simboli koji mogu da se beleže, čuvaju, prenose i obrađuju). </a:t>
            </a:r>
          </a:p>
          <a:p>
            <a:pPr marL="342900" indent="-342900" algn="l">
              <a:buFont typeface="Arial" pitchFamily="34" charset="0"/>
              <a:buChar char="•"/>
            </a:pPr>
            <a:r>
              <a:rPr lang="vi-VN" sz="2400" dirty="0">
                <a:solidFill>
                  <a:schemeClr val="tx2"/>
                </a:solidFill>
                <a:latin typeface="Cambria" pitchFamily="18" charset="0"/>
              </a:rPr>
              <a:t>Podatak se može definisati i kao kodirana predstava o nekoj činjenici (ili zapisu) iz realnog sveta koja služi za formiranje informacija. </a:t>
            </a:r>
          </a:p>
          <a:p>
            <a:pPr marL="342900" indent="-342900" algn="l">
              <a:buFont typeface="Arial" pitchFamily="34" charset="0"/>
              <a:buChar char="•"/>
            </a:pPr>
            <a:r>
              <a:rPr lang="vi-VN" sz="2400" dirty="0">
                <a:solidFill>
                  <a:schemeClr val="tx2"/>
                </a:solidFill>
                <a:latin typeface="Cambria" pitchFamily="18" charset="0"/>
              </a:rPr>
              <a:t>S druge strane, informacija je protumačeni podatak, odnosno inkrement znanja koji se može izvući iz podatka. </a:t>
            </a:r>
          </a:p>
        </p:txBody>
      </p:sp>
    </p:spTree>
    <p:extLst>
      <p:ext uri="{BB962C8B-B14F-4D97-AF65-F5344CB8AC3E}">
        <p14:creationId xmlns:p14="http://schemas.microsoft.com/office/powerpoint/2010/main" val="3017033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normAutofit/>
          </a:bodyPr>
          <a:lstStyle/>
          <a:p>
            <a:pPr algn="l"/>
            <a:r>
              <a:rPr lang="en-US" dirty="0" err="1">
                <a:solidFill>
                  <a:schemeClr val="tx2"/>
                </a:solidFill>
                <a:latin typeface="Cambria" pitchFamily="18" charset="0"/>
              </a:rPr>
              <a:t>Organizacija</a:t>
            </a:r>
            <a:r>
              <a:rPr lang="en-US" dirty="0">
                <a:solidFill>
                  <a:schemeClr val="tx2"/>
                </a:solidFill>
                <a:latin typeface="Cambria" pitchFamily="18" charset="0"/>
              </a:rPr>
              <a:t> </a:t>
            </a:r>
            <a:r>
              <a:rPr lang="en-US" dirty="0" err="1">
                <a:solidFill>
                  <a:schemeClr val="tx2"/>
                </a:solidFill>
                <a:latin typeface="Cambria" pitchFamily="18" charset="0"/>
              </a:rPr>
              <a:t>ISa</a:t>
            </a:r>
            <a:endParaRPr lang="en-US" dirty="0">
              <a:solidFill>
                <a:schemeClr val="tx2"/>
              </a:solidFill>
              <a:latin typeface="Cambria" pitchFamily="18" charset="0"/>
            </a:endParaRPr>
          </a:p>
        </p:txBody>
      </p:sp>
      <p:sp>
        <p:nvSpPr>
          <p:cNvPr id="5" name="Subtitle 2"/>
          <p:cNvSpPr>
            <a:spLocks noGrp="1"/>
          </p:cNvSpPr>
          <p:nvPr>
            <p:ph type="subTitle" idx="1"/>
          </p:nvPr>
        </p:nvSpPr>
        <p:spPr>
          <a:xfrm>
            <a:off x="683568" y="2636912"/>
            <a:ext cx="7120880" cy="3600400"/>
          </a:xfrm>
        </p:spPr>
        <p:txBody>
          <a:bodyPr>
            <a:normAutofit/>
          </a:bodyPr>
          <a:lstStyle/>
          <a:p>
            <a:pPr algn="l"/>
            <a:r>
              <a:rPr lang="pl-PL" sz="2400" dirty="0">
                <a:solidFill>
                  <a:schemeClr val="tx2"/>
                </a:solidFill>
                <a:latin typeface="Cambria" pitchFamily="18" charset="0"/>
              </a:rPr>
              <a:t>Organizacija u odnosu na strukturu: </a:t>
            </a:r>
          </a:p>
          <a:p>
            <a:pPr marL="342900" indent="-342900" algn="l">
              <a:buFont typeface="Wingdings" pitchFamily="2" charset="2"/>
              <a:buChar char="Ø"/>
            </a:pPr>
            <a:r>
              <a:rPr lang="pl-PL" sz="2400" dirty="0">
                <a:solidFill>
                  <a:schemeClr val="tx2"/>
                </a:solidFill>
                <a:latin typeface="Cambria" pitchFamily="18" charset="0"/>
              </a:rPr>
              <a:t>hijerarhijska; </a:t>
            </a:r>
          </a:p>
          <a:p>
            <a:pPr marL="342900" indent="-342900" algn="l">
              <a:buFont typeface="Wingdings" pitchFamily="2" charset="2"/>
              <a:buChar char="Ø"/>
            </a:pPr>
            <a:r>
              <a:rPr lang="pl-PL" sz="2400" dirty="0">
                <a:solidFill>
                  <a:schemeClr val="tx2"/>
                </a:solidFill>
                <a:latin typeface="Cambria" pitchFamily="18" charset="0"/>
              </a:rPr>
              <a:t>decentralizovana (projektna); </a:t>
            </a:r>
          </a:p>
          <a:p>
            <a:pPr marL="342900" indent="-342900" algn="l">
              <a:buFont typeface="Wingdings" pitchFamily="2" charset="2"/>
              <a:buChar char="Ø"/>
            </a:pPr>
            <a:r>
              <a:rPr lang="pl-PL" sz="2400" dirty="0">
                <a:solidFill>
                  <a:schemeClr val="tx2"/>
                </a:solidFill>
                <a:latin typeface="Cambria" pitchFamily="18" charset="0"/>
              </a:rPr>
              <a:t>matrična.</a:t>
            </a:r>
          </a:p>
        </p:txBody>
      </p:sp>
    </p:spTree>
    <p:extLst>
      <p:ext uri="{BB962C8B-B14F-4D97-AF65-F5344CB8AC3E}">
        <p14:creationId xmlns:p14="http://schemas.microsoft.com/office/powerpoint/2010/main" val="11582249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normAutofit/>
          </a:bodyPr>
          <a:lstStyle/>
          <a:p>
            <a:pPr algn="l"/>
            <a:r>
              <a:rPr lang="sr-Latn-RS" dirty="0" smtClean="0">
                <a:solidFill>
                  <a:schemeClr val="tx2"/>
                </a:solidFill>
                <a:latin typeface="Cambria" pitchFamily="18" charset="0"/>
              </a:rPr>
              <a:t>H</a:t>
            </a:r>
            <a:r>
              <a:rPr lang="en-US" dirty="0" err="1" smtClean="0">
                <a:solidFill>
                  <a:schemeClr val="tx2"/>
                </a:solidFill>
                <a:latin typeface="Cambria" pitchFamily="18" charset="0"/>
              </a:rPr>
              <a:t>ijerarhijsk</a:t>
            </a:r>
            <a:r>
              <a:rPr lang="sr-Latn-RS" dirty="0" smtClean="0">
                <a:solidFill>
                  <a:schemeClr val="tx2"/>
                </a:solidFill>
                <a:latin typeface="Cambria" pitchFamily="18" charset="0"/>
              </a:rPr>
              <a:t>a</a:t>
            </a:r>
            <a:r>
              <a:rPr lang="en-US" dirty="0" smtClean="0">
                <a:solidFill>
                  <a:schemeClr val="tx2"/>
                </a:solidFill>
                <a:latin typeface="Cambria" pitchFamily="18" charset="0"/>
              </a:rPr>
              <a:t> </a:t>
            </a:r>
            <a:r>
              <a:rPr lang="en-US" dirty="0" err="1" smtClean="0">
                <a:solidFill>
                  <a:schemeClr val="tx2"/>
                </a:solidFill>
                <a:latin typeface="Cambria" pitchFamily="18" charset="0"/>
              </a:rPr>
              <a:t>struktur</a:t>
            </a:r>
            <a:r>
              <a:rPr lang="sr-Latn-RS" dirty="0" smtClean="0">
                <a:solidFill>
                  <a:schemeClr val="tx2"/>
                </a:solidFill>
                <a:latin typeface="Cambria" pitchFamily="18" charset="0"/>
              </a:rPr>
              <a:t>a</a:t>
            </a:r>
            <a:endParaRPr lang="en-US" dirty="0">
              <a:solidFill>
                <a:schemeClr val="tx2"/>
              </a:solidFill>
              <a:latin typeface="Cambria" pitchFamily="18" charset="0"/>
            </a:endParaRPr>
          </a:p>
        </p:txBody>
      </p:sp>
      <p:sp>
        <p:nvSpPr>
          <p:cNvPr id="5" name="Subtitle 2"/>
          <p:cNvSpPr>
            <a:spLocks noGrp="1"/>
          </p:cNvSpPr>
          <p:nvPr>
            <p:ph type="subTitle" idx="1"/>
          </p:nvPr>
        </p:nvSpPr>
        <p:spPr>
          <a:xfrm>
            <a:off x="683568" y="2636912"/>
            <a:ext cx="7120880" cy="3600400"/>
          </a:xfrm>
        </p:spPr>
        <p:txBody>
          <a:bodyPr>
            <a:normAutofit/>
          </a:bodyPr>
          <a:lstStyle/>
          <a:p>
            <a:pPr marL="342900" indent="-342900" algn="l">
              <a:buFont typeface="Arial" pitchFamily="34" charset="0"/>
              <a:buChar char="•"/>
            </a:pPr>
            <a:r>
              <a:rPr lang="vi-VN" sz="2400" dirty="0">
                <a:solidFill>
                  <a:schemeClr val="tx2"/>
                </a:solidFill>
                <a:latin typeface="Cambria" pitchFamily="18" charset="0"/>
              </a:rPr>
              <a:t>Kod hijerarhijske strukture, dominantna je centralizovana obrada podataka, za koju se podaci samo prikupljaju lokalno i odmah prenose na centralni računar. </a:t>
            </a:r>
          </a:p>
          <a:p>
            <a:pPr marL="342900" indent="-342900" algn="l">
              <a:buFont typeface="Arial" pitchFamily="34" charset="0"/>
              <a:buChar char="•"/>
            </a:pPr>
            <a:r>
              <a:rPr lang="vi-VN" sz="2400" dirty="0">
                <a:solidFill>
                  <a:schemeClr val="tx2"/>
                </a:solidFill>
                <a:latin typeface="Cambria" pitchFamily="18" charset="0"/>
              </a:rPr>
              <a:t>Ova struktura ima izdiferencirane nivoe rukovođenja i strukturu koja podrazumeva subordinaciju, slično kao u organizaciji preduzeća.</a:t>
            </a:r>
          </a:p>
        </p:txBody>
      </p:sp>
    </p:spTree>
    <p:extLst>
      <p:ext uri="{BB962C8B-B14F-4D97-AF65-F5344CB8AC3E}">
        <p14:creationId xmlns:p14="http://schemas.microsoft.com/office/powerpoint/2010/main" val="24210806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normAutofit/>
          </a:bodyPr>
          <a:lstStyle/>
          <a:p>
            <a:pPr algn="l"/>
            <a:r>
              <a:rPr lang="en-US" dirty="0" err="1">
                <a:solidFill>
                  <a:schemeClr val="tx2"/>
                </a:solidFill>
                <a:latin typeface="Cambria" pitchFamily="18" charset="0"/>
              </a:rPr>
              <a:t>Decentralizovana</a:t>
            </a:r>
            <a:r>
              <a:rPr lang="en-US" dirty="0">
                <a:solidFill>
                  <a:schemeClr val="tx2"/>
                </a:solidFill>
                <a:latin typeface="Cambria" pitchFamily="18" charset="0"/>
              </a:rPr>
              <a:t> </a:t>
            </a:r>
            <a:r>
              <a:rPr lang="en-US" dirty="0" err="1">
                <a:solidFill>
                  <a:schemeClr val="tx2"/>
                </a:solidFill>
                <a:latin typeface="Cambria" pitchFamily="18" charset="0"/>
              </a:rPr>
              <a:t>struktura</a:t>
            </a:r>
            <a:r>
              <a:rPr lang="en-US" dirty="0">
                <a:solidFill>
                  <a:schemeClr val="tx2"/>
                </a:solidFill>
                <a:latin typeface="Cambria" pitchFamily="18" charset="0"/>
              </a:rPr>
              <a:t> </a:t>
            </a:r>
          </a:p>
        </p:txBody>
      </p:sp>
      <p:sp>
        <p:nvSpPr>
          <p:cNvPr id="5" name="Subtitle 2"/>
          <p:cNvSpPr>
            <a:spLocks noGrp="1"/>
          </p:cNvSpPr>
          <p:nvPr>
            <p:ph type="subTitle" idx="1"/>
          </p:nvPr>
        </p:nvSpPr>
        <p:spPr>
          <a:xfrm>
            <a:off x="683568" y="2636912"/>
            <a:ext cx="7120880" cy="3600400"/>
          </a:xfrm>
        </p:spPr>
        <p:txBody>
          <a:bodyPr>
            <a:normAutofit/>
          </a:bodyPr>
          <a:lstStyle/>
          <a:p>
            <a:pPr marL="342900" indent="-342900" algn="l">
              <a:buFont typeface="Arial" pitchFamily="34" charset="0"/>
              <a:buChar char="•"/>
            </a:pPr>
            <a:r>
              <a:rPr lang="vi-VN" sz="2400" dirty="0">
                <a:solidFill>
                  <a:schemeClr val="tx2"/>
                </a:solidFill>
                <a:latin typeface="Cambria" pitchFamily="18" charset="0"/>
              </a:rPr>
              <a:t>Decentralizovana struktura podrazumeva fleksibilno formiranje i funkcionisanje mešovitih stručnih timova u periodu intenzivnog rada na novim projektima IS. </a:t>
            </a:r>
          </a:p>
          <a:p>
            <a:pPr marL="342900" indent="-342900" algn="l">
              <a:buFont typeface="Arial" pitchFamily="34" charset="0"/>
              <a:buChar char="•"/>
            </a:pPr>
            <a:r>
              <a:rPr lang="vi-VN" sz="2400" dirty="0">
                <a:solidFill>
                  <a:schemeClr val="tx2"/>
                </a:solidFill>
                <a:latin typeface="Cambria" pitchFamily="18" charset="0"/>
              </a:rPr>
              <a:t>Ona dovodi do stvaranja "informacionih ostrva", jer se informacioni sistem razvija parcijalno, u okviru pojedinih posistema odnosno poslovnih funkcija.</a:t>
            </a:r>
          </a:p>
        </p:txBody>
      </p:sp>
    </p:spTree>
    <p:extLst>
      <p:ext uri="{BB962C8B-B14F-4D97-AF65-F5344CB8AC3E}">
        <p14:creationId xmlns:p14="http://schemas.microsoft.com/office/powerpoint/2010/main" val="12456554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normAutofit/>
          </a:bodyPr>
          <a:lstStyle/>
          <a:p>
            <a:pPr algn="l"/>
            <a:r>
              <a:rPr lang="en-US" dirty="0" err="1">
                <a:solidFill>
                  <a:schemeClr val="tx2"/>
                </a:solidFill>
                <a:latin typeface="Cambria" pitchFamily="18" charset="0"/>
              </a:rPr>
              <a:t>Matrična</a:t>
            </a:r>
            <a:r>
              <a:rPr lang="en-US" dirty="0">
                <a:solidFill>
                  <a:schemeClr val="tx2"/>
                </a:solidFill>
                <a:latin typeface="Cambria" pitchFamily="18" charset="0"/>
              </a:rPr>
              <a:t> </a:t>
            </a:r>
            <a:r>
              <a:rPr lang="en-US" dirty="0" err="1">
                <a:solidFill>
                  <a:schemeClr val="tx2"/>
                </a:solidFill>
                <a:latin typeface="Cambria" pitchFamily="18" charset="0"/>
              </a:rPr>
              <a:t>struktura</a:t>
            </a:r>
            <a:r>
              <a:rPr lang="en-US" dirty="0">
                <a:solidFill>
                  <a:schemeClr val="tx2"/>
                </a:solidFill>
                <a:latin typeface="Cambria" pitchFamily="18" charset="0"/>
              </a:rPr>
              <a:t> </a:t>
            </a:r>
          </a:p>
        </p:txBody>
      </p:sp>
      <p:sp>
        <p:nvSpPr>
          <p:cNvPr id="5" name="Subtitle 2"/>
          <p:cNvSpPr>
            <a:spLocks noGrp="1"/>
          </p:cNvSpPr>
          <p:nvPr>
            <p:ph type="subTitle" idx="1"/>
          </p:nvPr>
        </p:nvSpPr>
        <p:spPr>
          <a:xfrm>
            <a:off x="683568" y="2636912"/>
            <a:ext cx="7120880" cy="3600400"/>
          </a:xfrm>
        </p:spPr>
        <p:txBody>
          <a:bodyPr>
            <a:normAutofit/>
          </a:bodyPr>
          <a:lstStyle/>
          <a:p>
            <a:pPr marL="342900" indent="-342900" algn="l">
              <a:buFont typeface="Arial" pitchFamily="34" charset="0"/>
              <a:buChar char="•"/>
            </a:pPr>
            <a:r>
              <a:rPr lang="vi-VN" sz="2400" dirty="0">
                <a:solidFill>
                  <a:schemeClr val="tx2"/>
                </a:solidFill>
                <a:latin typeface="Cambria" pitchFamily="18" charset="0"/>
              </a:rPr>
              <a:t>Matrična struktura obezbeđuje ne samo vertikalnu, već i horizontalnu komunikaciju, balansirajući detaljnost i poslovanju primeren razvoj lokalnih aplikacija AOP-a.</a:t>
            </a:r>
          </a:p>
          <a:p>
            <a:pPr marL="342900" indent="-342900" algn="l">
              <a:buFont typeface="Arial" pitchFamily="34" charset="0"/>
              <a:buChar char="•"/>
            </a:pPr>
            <a:r>
              <a:rPr lang="vi-VN" sz="2400" dirty="0">
                <a:solidFill>
                  <a:schemeClr val="tx2"/>
                </a:solidFill>
                <a:latin typeface="Cambria" pitchFamily="18" charset="0"/>
              </a:rPr>
              <a:t>Ona uz hijerarhiju uključuje i horizontalne veze, odnosno stalnu saradnju timova iz pojedinih organizacionih celina.</a:t>
            </a:r>
          </a:p>
        </p:txBody>
      </p:sp>
    </p:spTree>
    <p:extLst>
      <p:ext uri="{BB962C8B-B14F-4D97-AF65-F5344CB8AC3E}">
        <p14:creationId xmlns:p14="http://schemas.microsoft.com/office/powerpoint/2010/main" val="827133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normAutofit/>
          </a:bodyPr>
          <a:lstStyle/>
          <a:p>
            <a:pPr algn="l"/>
            <a:r>
              <a:rPr lang="en-US" dirty="0">
                <a:solidFill>
                  <a:schemeClr val="tx2"/>
                </a:solidFill>
                <a:latin typeface="Cambria" pitchFamily="18" charset="0"/>
              </a:rPr>
              <a:t>Tip </a:t>
            </a:r>
            <a:r>
              <a:rPr lang="en-US" dirty="0" err="1">
                <a:solidFill>
                  <a:schemeClr val="tx2"/>
                </a:solidFill>
                <a:latin typeface="Cambria" pitchFamily="18" charset="0"/>
              </a:rPr>
              <a:t>organizacije</a:t>
            </a:r>
            <a:r>
              <a:rPr lang="en-US" dirty="0">
                <a:solidFill>
                  <a:schemeClr val="tx2"/>
                </a:solidFill>
                <a:latin typeface="Cambria" pitchFamily="18" charset="0"/>
              </a:rPr>
              <a:t> – </a:t>
            </a:r>
            <a:r>
              <a:rPr lang="en-US" dirty="0" err="1">
                <a:solidFill>
                  <a:schemeClr val="tx2"/>
                </a:solidFill>
                <a:latin typeface="Cambria" pitchFamily="18" charset="0"/>
              </a:rPr>
              <a:t>matrični</a:t>
            </a:r>
            <a:endParaRPr lang="en-US" dirty="0">
              <a:solidFill>
                <a:schemeClr val="tx2"/>
              </a:solidFill>
              <a:latin typeface="Cambria" pitchFamily="18" charset="0"/>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54" y="2763763"/>
            <a:ext cx="8869242" cy="3185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97432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normAutofit/>
          </a:bodyPr>
          <a:lstStyle/>
          <a:p>
            <a:pPr algn="l"/>
            <a:r>
              <a:rPr lang="en-US" dirty="0" err="1">
                <a:solidFill>
                  <a:schemeClr val="tx2"/>
                </a:solidFill>
                <a:latin typeface="Cambria" pitchFamily="18" charset="0"/>
              </a:rPr>
              <a:t>Organizacija</a:t>
            </a:r>
            <a:r>
              <a:rPr lang="en-US" dirty="0">
                <a:solidFill>
                  <a:schemeClr val="tx2"/>
                </a:solidFill>
                <a:latin typeface="Cambria" pitchFamily="18" charset="0"/>
              </a:rPr>
              <a:t> </a:t>
            </a:r>
            <a:r>
              <a:rPr lang="en-US" dirty="0" err="1">
                <a:solidFill>
                  <a:schemeClr val="tx2"/>
                </a:solidFill>
                <a:latin typeface="Cambria" pitchFamily="18" charset="0"/>
              </a:rPr>
              <a:t>ISa</a:t>
            </a:r>
            <a:endParaRPr lang="en-US" dirty="0">
              <a:solidFill>
                <a:schemeClr val="tx2"/>
              </a:solidFill>
              <a:latin typeface="Cambria" pitchFamily="18" charset="0"/>
            </a:endParaRPr>
          </a:p>
        </p:txBody>
      </p:sp>
      <p:sp>
        <p:nvSpPr>
          <p:cNvPr id="5" name="Subtitle 2"/>
          <p:cNvSpPr>
            <a:spLocks noGrp="1"/>
          </p:cNvSpPr>
          <p:nvPr>
            <p:ph type="subTitle" idx="1"/>
          </p:nvPr>
        </p:nvSpPr>
        <p:spPr>
          <a:xfrm>
            <a:off x="683568" y="2636912"/>
            <a:ext cx="7416824" cy="3816424"/>
          </a:xfrm>
        </p:spPr>
        <p:txBody>
          <a:bodyPr>
            <a:normAutofit fontScale="85000" lnSpcReduction="20000"/>
          </a:bodyPr>
          <a:lstStyle/>
          <a:p>
            <a:pPr algn="l"/>
            <a:r>
              <a:rPr lang="vi-VN" sz="2800" b="1" dirty="0">
                <a:solidFill>
                  <a:schemeClr val="tx2"/>
                </a:solidFill>
                <a:latin typeface="Cambria" pitchFamily="18" charset="0"/>
              </a:rPr>
              <a:t>Organizacija u odnosu na komunikaciju </a:t>
            </a:r>
          </a:p>
          <a:p>
            <a:pPr algn="l"/>
            <a:r>
              <a:rPr lang="vi-VN" sz="2800" dirty="0">
                <a:solidFill>
                  <a:schemeClr val="tx2"/>
                </a:solidFill>
                <a:latin typeface="Cambria" pitchFamily="18" charset="0"/>
              </a:rPr>
              <a:t>Dominantan je koncept distribuirane obrade podataka sa podelom zaduženja između lokalnih centara, opremljene </a:t>
            </a:r>
            <a:r>
              <a:rPr lang="sr-Latn-RS" sz="2800" dirty="0" smtClean="0">
                <a:solidFill>
                  <a:schemeClr val="tx2"/>
                </a:solidFill>
                <a:latin typeface="Cambria" pitchFamily="18" charset="0"/>
              </a:rPr>
              <a:t>IT uređajima </a:t>
            </a:r>
            <a:r>
              <a:rPr lang="vi-VN" sz="2800" dirty="0" smtClean="0">
                <a:solidFill>
                  <a:schemeClr val="tx2"/>
                </a:solidFill>
                <a:latin typeface="Cambria" pitchFamily="18" charset="0"/>
              </a:rPr>
              <a:t>na koj</a:t>
            </a:r>
            <a:r>
              <a:rPr lang="sr-Latn-RS" sz="2800" dirty="0" smtClean="0">
                <a:solidFill>
                  <a:schemeClr val="tx2"/>
                </a:solidFill>
                <a:latin typeface="Cambria" pitchFamily="18" charset="0"/>
              </a:rPr>
              <a:t>e</a:t>
            </a:r>
            <a:r>
              <a:rPr lang="vi-VN" sz="2800" dirty="0" smtClean="0">
                <a:solidFill>
                  <a:schemeClr val="tx2"/>
                </a:solidFill>
                <a:latin typeface="Cambria" pitchFamily="18" charset="0"/>
              </a:rPr>
              <a:t> </a:t>
            </a:r>
            <a:r>
              <a:rPr lang="vi-VN" sz="2800" dirty="0">
                <a:solidFill>
                  <a:schemeClr val="tx2"/>
                </a:solidFill>
                <a:latin typeface="Cambria" pitchFamily="18" charset="0"/>
              </a:rPr>
              <a:t>se periodično dostavljaju informacije iz lokalnih centara i zajedničkim funkcijama omogućuje uvid u centralnu bazu </a:t>
            </a:r>
            <a:r>
              <a:rPr lang="vi-VN" sz="2800" dirty="0" smtClean="0">
                <a:solidFill>
                  <a:schemeClr val="tx2"/>
                </a:solidFill>
                <a:latin typeface="Cambria" pitchFamily="18" charset="0"/>
              </a:rPr>
              <a:t>podataka</a:t>
            </a:r>
            <a:r>
              <a:rPr lang="sr-Latn-RS" sz="2800" dirty="0" smtClean="0">
                <a:solidFill>
                  <a:schemeClr val="tx2"/>
                </a:solidFill>
                <a:latin typeface="Cambria" pitchFamily="18" charset="0"/>
              </a:rPr>
              <a:t> (</a:t>
            </a:r>
            <a:r>
              <a:rPr lang="vi-VN" sz="2800" dirty="0" smtClean="0">
                <a:solidFill>
                  <a:schemeClr val="tx2"/>
                </a:solidFill>
                <a:latin typeface="Cambria" pitchFamily="18" charset="0"/>
              </a:rPr>
              <a:t>informacij</a:t>
            </a:r>
            <a:r>
              <a:rPr lang="sr-Latn-RS" sz="2800" dirty="0" smtClean="0">
                <a:solidFill>
                  <a:schemeClr val="tx2"/>
                </a:solidFill>
                <a:latin typeface="Cambria" pitchFamily="18" charset="0"/>
              </a:rPr>
              <a:t>e</a:t>
            </a:r>
            <a:r>
              <a:rPr lang="vi-VN" sz="2800" dirty="0" smtClean="0">
                <a:solidFill>
                  <a:schemeClr val="tx2"/>
                </a:solidFill>
                <a:latin typeface="Cambria" pitchFamily="18" charset="0"/>
              </a:rPr>
              <a:t> </a:t>
            </a:r>
            <a:r>
              <a:rPr lang="vi-VN" sz="2800" dirty="0">
                <a:solidFill>
                  <a:schemeClr val="tx2"/>
                </a:solidFill>
                <a:latin typeface="Cambria" pitchFamily="18" charset="0"/>
              </a:rPr>
              <a:t>od interesa za celu </a:t>
            </a:r>
            <a:r>
              <a:rPr lang="vi-VN" sz="2800" dirty="0" smtClean="0">
                <a:solidFill>
                  <a:schemeClr val="tx2"/>
                </a:solidFill>
                <a:latin typeface="Cambria" pitchFamily="18" charset="0"/>
              </a:rPr>
              <a:t>organizaciju</a:t>
            </a:r>
            <a:r>
              <a:rPr lang="sr-Latn-RS" sz="2800" dirty="0" smtClean="0">
                <a:solidFill>
                  <a:schemeClr val="tx2"/>
                </a:solidFill>
                <a:latin typeface="Cambria" pitchFamily="18" charset="0"/>
              </a:rPr>
              <a:t>)</a:t>
            </a:r>
            <a:r>
              <a:rPr lang="vi-VN" sz="2800" dirty="0" smtClean="0">
                <a:solidFill>
                  <a:schemeClr val="tx2"/>
                </a:solidFill>
                <a:latin typeface="Cambria" pitchFamily="18" charset="0"/>
              </a:rPr>
              <a:t>. </a:t>
            </a:r>
            <a:endParaRPr lang="vi-VN" sz="2800" dirty="0">
              <a:solidFill>
                <a:schemeClr val="tx2"/>
              </a:solidFill>
              <a:latin typeface="Cambria" pitchFamily="18" charset="0"/>
            </a:endParaRPr>
          </a:p>
          <a:p>
            <a:pPr algn="l"/>
            <a:r>
              <a:rPr lang="vi-VN" sz="2800" b="1" dirty="0">
                <a:solidFill>
                  <a:schemeClr val="tx2"/>
                </a:solidFill>
                <a:latin typeface="Cambria" pitchFamily="18" charset="0"/>
              </a:rPr>
              <a:t>Organizacija u odnosu na upravljanje </a:t>
            </a:r>
            <a:endParaRPr lang="sr-Latn-RS" sz="2800" b="1" dirty="0" smtClean="0">
              <a:solidFill>
                <a:schemeClr val="tx2"/>
              </a:solidFill>
              <a:latin typeface="Cambria" pitchFamily="18" charset="0"/>
            </a:endParaRPr>
          </a:p>
          <a:p>
            <a:pPr algn="l"/>
            <a:r>
              <a:rPr lang="vi-VN" sz="2400" dirty="0" smtClean="0">
                <a:solidFill>
                  <a:schemeClr val="tx2"/>
                </a:solidFill>
                <a:latin typeface="Cambria" pitchFamily="18" charset="0"/>
              </a:rPr>
              <a:t>Kako </a:t>
            </a:r>
            <a:r>
              <a:rPr lang="vi-VN" sz="2400" dirty="0">
                <a:solidFill>
                  <a:schemeClr val="tx2"/>
                </a:solidFill>
                <a:latin typeface="Cambria" pitchFamily="18" charset="0"/>
              </a:rPr>
              <a:t>god fizički bio organizovan, </a:t>
            </a:r>
            <a:r>
              <a:rPr lang="sr-Latn-RS" sz="2400" dirty="0" smtClean="0">
                <a:solidFill>
                  <a:schemeClr val="tx2"/>
                </a:solidFill>
                <a:latin typeface="Cambria" pitchFamily="18" charset="0"/>
              </a:rPr>
              <a:t>IS </a:t>
            </a:r>
            <a:r>
              <a:rPr lang="vi-VN" sz="2400" dirty="0" smtClean="0">
                <a:solidFill>
                  <a:schemeClr val="tx2"/>
                </a:solidFill>
                <a:latin typeface="Cambria" pitchFamily="18" charset="0"/>
              </a:rPr>
              <a:t>mora </a:t>
            </a:r>
            <a:r>
              <a:rPr lang="vi-VN" sz="2400" dirty="0">
                <a:solidFill>
                  <a:schemeClr val="tx2"/>
                </a:solidFill>
                <a:latin typeface="Cambria" pitchFamily="18" charset="0"/>
              </a:rPr>
              <a:t>da obezbedi podatke za: </a:t>
            </a:r>
          </a:p>
          <a:p>
            <a:pPr marL="800100" lvl="1" indent="-342900" algn="l">
              <a:buFont typeface="Arial" pitchFamily="34" charset="0"/>
              <a:buChar char="•"/>
            </a:pPr>
            <a:r>
              <a:rPr lang="vi-VN" sz="2400" dirty="0">
                <a:solidFill>
                  <a:schemeClr val="tx2"/>
                </a:solidFill>
                <a:latin typeface="Cambria" pitchFamily="18" charset="0"/>
              </a:rPr>
              <a:t>operativni, </a:t>
            </a:r>
          </a:p>
          <a:p>
            <a:pPr marL="800100" lvl="1" indent="-342900" algn="l">
              <a:buFont typeface="Arial" pitchFamily="34" charset="0"/>
              <a:buChar char="•"/>
            </a:pPr>
            <a:r>
              <a:rPr lang="vi-VN" sz="2400" dirty="0">
                <a:solidFill>
                  <a:schemeClr val="tx2"/>
                </a:solidFill>
                <a:latin typeface="Cambria" pitchFamily="18" charset="0"/>
              </a:rPr>
              <a:t>taktički i </a:t>
            </a:r>
          </a:p>
          <a:p>
            <a:pPr marL="800100" lvl="1" indent="-342900" algn="l">
              <a:buFont typeface="Arial" pitchFamily="34" charset="0"/>
              <a:buChar char="•"/>
            </a:pPr>
            <a:r>
              <a:rPr lang="vi-VN" sz="2400" dirty="0">
                <a:solidFill>
                  <a:schemeClr val="tx2"/>
                </a:solidFill>
                <a:latin typeface="Cambria" pitchFamily="18" charset="0"/>
              </a:rPr>
              <a:t>strateški nivo upravljanja. </a:t>
            </a:r>
          </a:p>
          <a:p>
            <a:pPr algn="l"/>
            <a:endParaRPr lang="vi-VN" sz="2400" dirty="0">
              <a:solidFill>
                <a:schemeClr val="tx2"/>
              </a:solidFill>
              <a:latin typeface="Cambria" pitchFamily="18" charset="0"/>
            </a:endParaRPr>
          </a:p>
        </p:txBody>
      </p:sp>
    </p:spTree>
    <p:extLst>
      <p:ext uri="{BB962C8B-B14F-4D97-AF65-F5344CB8AC3E}">
        <p14:creationId xmlns:p14="http://schemas.microsoft.com/office/powerpoint/2010/main" val="30897432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861" y="1052736"/>
            <a:ext cx="7814579" cy="5464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16898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403648" y="1022268"/>
            <a:ext cx="6912768" cy="5575084"/>
          </a:xfrm>
          <a:extLst>
            <a:ext uri="{91240B29-F687-4F45-9708-019B960494DF}">
              <a14:hiddenLine xmlns:a14="http://schemas.microsoft.com/office/drawing/2010/main" w="9525" cap="flat" cmpd="sng">
                <a:solidFill>
                  <a:schemeClr val="tx1"/>
                </a:solidFill>
                <a:prstDash val="solid"/>
                <a:miter lim="800000"/>
                <a:headEnd/>
                <a:tailEnd/>
              </a14:hiddenLine>
            </a:ext>
          </a:extLst>
        </p:spPr>
      </p:pic>
    </p:spTree>
    <p:extLst>
      <p:ext uri="{BB962C8B-B14F-4D97-AF65-F5344CB8AC3E}">
        <p14:creationId xmlns:p14="http://schemas.microsoft.com/office/powerpoint/2010/main" val="3954848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normAutofit/>
          </a:bodyPr>
          <a:lstStyle/>
          <a:p>
            <a:pPr algn="l"/>
            <a:r>
              <a:rPr lang="en-US" dirty="0" err="1">
                <a:solidFill>
                  <a:schemeClr val="tx2"/>
                </a:solidFill>
                <a:latin typeface="Cambria" pitchFamily="18" charset="0"/>
              </a:rPr>
              <a:t>Radna</a:t>
            </a:r>
            <a:r>
              <a:rPr lang="en-US" dirty="0">
                <a:solidFill>
                  <a:schemeClr val="tx2"/>
                </a:solidFill>
                <a:latin typeface="Cambria" pitchFamily="18" charset="0"/>
              </a:rPr>
              <a:t> </a:t>
            </a:r>
            <a:r>
              <a:rPr lang="en-US" dirty="0" err="1">
                <a:solidFill>
                  <a:schemeClr val="tx2"/>
                </a:solidFill>
                <a:latin typeface="Cambria" pitchFamily="18" charset="0"/>
              </a:rPr>
              <a:t>mesta</a:t>
            </a:r>
            <a:r>
              <a:rPr lang="en-US" dirty="0">
                <a:solidFill>
                  <a:schemeClr val="tx2"/>
                </a:solidFill>
                <a:latin typeface="Cambria" pitchFamily="18" charset="0"/>
              </a:rPr>
              <a:t> </a:t>
            </a:r>
            <a:r>
              <a:rPr lang="en-US" dirty="0" err="1">
                <a:solidFill>
                  <a:schemeClr val="tx2"/>
                </a:solidFill>
                <a:latin typeface="Cambria" pitchFamily="18" charset="0"/>
              </a:rPr>
              <a:t>iz</a:t>
            </a:r>
            <a:r>
              <a:rPr lang="en-US" dirty="0">
                <a:solidFill>
                  <a:schemeClr val="tx2"/>
                </a:solidFill>
                <a:latin typeface="Cambria" pitchFamily="18" charset="0"/>
              </a:rPr>
              <a:t> </a:t>
            </a:r>
            <a:r>
              <a:rPr lang="en-US" dirty="0" err="1">
                <a:solidFill>
                  <a:schemeClr val="tx2"/>
                </a:solidFill>
                <a:latin typeface="Cambria" pitchFamily="18" charset="0"/>
              </a:rPr>
              <a:t>oblasti</a:t>
            </a:r>
            <a:r>
              <a:rPr lang="en-US" dirty="0">
                <a:solidFill>
                  <a:schemeClr val="tx2"/>
                </a:solidFill>
                <a:latin typeface="Cambria" pitchFamily="18" charset="0"/>
              </a:rPr>
              <a:t> </a:t>
            </a:r>
            <a:r>
              <a:rPr lang="en-US" dirty="0" err="1">
                <a:solidFill>
                  <a:schemeClr val="tx2"/>
                </a:solidFill>
                <a:latin typeface="Cambria" pitchFamily="18" charset="0"/>
              </a:rPr>
              <a:t>ISa</a:t>
            </a:r>
            <a:endParaRPr lang="en-US" dirty="0">
              <a:solidFill>
                <a:schemeClr val="tx2"/>
              </a:solidFill>
              <a:latin typeface="Cambria" pitchFamily="18" charset="0"/>
            </a:endParaRPr>
          </a:p>
        </p:txBody>
      </p:sp>
      <p:sp>
        <p:nvSpPr>
          <p:cNvPr id="5" name="Subtitle 2"/>
          <p:cNvSpPr>
            <a:spLocks noGrp="1"/>
          </p:cNvSpPr>
          <p:nvPr>
            <p:ph type="subTitle" idx="1"/>
          </p:nvPr>
        </p:nvSpPr>
        <p:spPr>
          <a:xfrm>
            <a:off x="683568" y="2636912"/>
            <a:ext cx="7120880" cy="3888432"/>
          </a:xfrm>
        </p:spPr>
        <p:txBody>
          <a:bodyPr>
            <a:normAutofit/>
          </a:bodyPr>
          <a:lstStyle/>
          <a:p>
            <a:pPr marL="342900" indent="-342900" algn="l">
              <a:buFont typeface="Wingdings" pitchFamily="2" charset="2"/>
              <a:buChar char="Ø"/>
            </a:pPr>
            <a:r>
              <a:rPr lang="en-US" sz="2400" dirty="0" err="1">
                <a:solidFill>
                  <a:schemeClr val="tx2"/>
                </a:solidFill>
                <a:latin typeface="Cambria" pitchFamily="18" charset="0"/>
              </a:rPr>
              <a:t>Direktor</a:t>
            </a:r>
            <a:r>
              <a:rPr lang="en-US" sz="2400" dirty="0">
                <a:solidFill>
                  <a:schemeClr val="tx2"/>
                </a:solidFill>
                <a:latin typeface="Cambria" pitchFamily="18" charset="0"/>
              </a:rPr>
              <a:t> </a:t>
            </a:r>
            <a:r>
              <a:rPr lang="en-US" sz="2400" dirty="0" err="1">
                <a:solidFill>
                  <a:schemeClr val="tx2"/>
                </a:solidFill>
                <a:latin typeface="Cambria" pitchFamily="18" charset="0"/>
              </a:rPr>
              <a:t>za</a:t>
            </a:r>
            <a:r>
              <a:rPr lang="en-US" sz="2400" dirty="0">
                <a:solidFill>
                  <a:schemeClr val="tx2"/>
                </a:solidFill>
                <a:latin typeface="Cambria" pitchFamily="18" charset="0"/>
              </a:rPr>
              <a:t> </a:t>
            </a:r>
            <a:r>
              <a:rPr lang="en-US" sz="2400" dirty="0" err="1">
                <a:solidFill>
                  <a:schemeClr val="tx2"/>
                </a:solidFill>
                <a:latin typeface="Cambria" pitchFamily="18" charset="0"/>
              </a:rPr>
              <a:t>informacione</a:t>
            </a:r>
            <a:r>
              <a:rPr lang="en-US" sz="2400" dirty="0">
                <a:solidFill>
                  <a:schemeClr val="tx2"/>
                </a:solidFill>
                <a:latin typeface="Cambria" pitchFamily="18" charset="0"/>
              </a:rPr>
              <a:t> </a:t>
            </a:r>
            <a:r>
              <a:rPr lang="en-US" sz="2400" dirty="0" err="1">
                <a:solidFill>
                  <a:schemeClr val="tx2"/>
                </a:solidFill>
                <a:latin typeface="Cambria" pitchFamily="18" charset="0"/>
              </a:rPr>
              <a:t>tehnologije</a:t>
            </a:r>
            <a:r>
              <a:rPr lang="en-US" sz="2400" dirty="0">
                <a:solidFill>
                  <a:schemeClr val="tx2"/>
                </a:solidFill>
                <a:latin typeface="Cambria" pitchFamily="18" charset="0"/>
              </a:rPr>
              <a:t> </a:t>
            </a:r>
          </a:p>
          <a:p>
            <a:pPr lvl="1" algn="l"/>
            <a:r>
              <a:rPr lang="sr-Latn-RS" sz="2000" dirty="0" smtClean="0">
                <a:solidFill>
                  <a:schemeClr val="tx2"/>
                </a:solidFill>
                <a:latin typeface="Cambria" pitchFamily="18" charset="0"/>
              </a:rPr>
              <a:t>- </a:t>
            </a:r>
            <a:r>
              <a:rPr lang="en-US" sz="2000" dirty="0" err="1" smtClean="0">
                <a:solidFill>
                  <a:schemeClr val="tx2"/>
                </a:solidFill>
                <a:latin typeface="Cambria" pitchFamily="18" charset="0"/>
              </a:rPr>
              <a:t>zadužen</a:t>
            </a:r>
            <a:r>
              <a:rPr lang="en-US" sz="2000" dirty="0" smtClean="0">
                <a:solidFill>
                  <a:schemeClr val="tx2"/>
                </a:solidFill>
                <a:latin typeface="Cambria" pitchFamily="18" charset="0"/>
              </a:rPr>
              <a:t> </a:t>
            </a:r>
            <a:r>
              <a:rPr lang="en-US" sz="2000" dirty="0">
                <a:solidFill>
                  <a:schemeClr val="tx2"/>
                </a:solidFill>
                <a:latin typeface="Cambria" pitchFamily="18" charset="0"/>
              </a:rPr>
              <a:t>je </a:t>
            </a:r>
            <a:r>
              <a:rPr lang="en-US" sz="2000" dirty="0" err="1">
                <a:solidFill>
                  <a:schemeClr val="tx2"/>
                </a:solidFill>
                <a:latin typeface="Cambria" pitchFamily="18" charset="0"/>
              </a:rPr>
              <a:t>za</a:t>
            </a:r>
            <a:r>
              <a:rPr lang="en-US" sz="2000" dirty="0">
                <a:solidFill>
                  <a:schemeClr val="tx2"/>
                </a:solidFill>
                <a:latin typeface="Cambria" pitchFamily="18" charset="0"/>
              </a:rPr>
              <a:t> </a:t>
            </a:r>
            <a:r>
              <a:rPr lang="en-US" sz="2000" dirty="0" err="1">
                <a:solidFill>
                  <a:schemeClr val="tx2"/>
                </a:solidFill>
                <a:latin typeface="Cambria" pitchFamily="18" charset="0"/>
              </a:rPr>
              <a:t>rezultate</a:t>
            </a:r>
            <a:r>
              <a:rPr lang="en-US" sz="2000" dirty="0">
                <a:solidFill>
                  <a:schemeClr val="tx2"/>
                </a:solidFill>
                <a:latin typeface="Cambria" pitchFamily="18" charset="0"/>
              </a:rPr>
              <a:t> </a:t>
            </a:r>
            <a:r>
              <a:rPr lang="en-US" sz="2000" dirty="0" err="1">
                <a:solidFill>
                  <a:schemeClr val="tx2"/>
                </a:solidFill>
                <a:latin typeface="Cambria" pitchFamily="18" charset="0"/>
              </a:rPr>
              <a:t>rada</a:t>
            </a:r>
            <a:r>
              <a:rPr lang="en-US" sz="2000" dirty="0">
                <a:solidFill>
                  <a:schemeClr val="tx2"/>
                </a:solidFill>
                <a:latin typeface="Cambria" pitchFamily="18" charset="0"/>
              </a:rPr>
              <a:t> </a:t>
            </a:r>
            <a:r>
              <a:rPr lang="en-US" sz="2000" dirty="0" err="1">
                <a:solidFill>
                  <a:schemeClr val="tx2"/>
                </a:solidFill>
                <a:latin typeface="Cambria" pitchFamily="18" charset="0"/>
              </a:rPr>
              <a:t>kompletnog</a:t>
            </a:r>
            <a:r>
              <a:rPr lang="en-US" sz="2000" dirty="0">
                <a:solidFill>
                  <a:schemeClr val="tx2"/>
                </a:solidFill>
                <a:latin typeface="Cambria" pitchFamily="18" charset="0"/>
              </a:rPr>
              <a:t> </a:t>
            </a:r>
            <a:r>
              <a:rPr lang="en-US" sz="2000" dirty="0" err="1">
                <a:solidFill>
                  <a:schemeClr val="tx2"/>
                </a:solidFill>
                <a:latin typeface="Cambria" pitchFamily="18" charset="0"/>
              </a:rPr>
              <a:t>odeljenja</a:t>
            </a:r>
            <a:r>
              <a:rPr lang="en-US" sz="2000" dirty="0">
                <a:solidFill>
                  <a:schemeClr val="tx2"/>
                </a:solidFill>
                <a:latin typeface="Cambria" pitchFamily="18" charset="0"/>
              </a:rPr>
              <a:t> </a:t>
            </a:r>
            <a:r>
              <a:rPr lang="en-US" sz="2000" dirty="0" err="1">
                <a:solidFill>
                  <a:schemeClr val="tx2"/>
                </a:solidFill>
                <a:latin typeface="Cambria" pitchFamily="18" charset="0"/>
              </a:rPr>
              <a:t>za</a:t>
            </a:r>
            <a:r>
              <a:rPr lang="en-US" sz="2000" dirty="0">
                <a:solidFill>
                  <a:schemeClr val="tx2"/>
                </a:solidFill>
                <a:latin typeface="Cambria" pitchFamily="18" charset="0"/>
              </a:rPr>
              <a:t> </a:t>
            </a:r>
            <a:r>
              <a:rPr lang="en-US" sz="2000" dirty="0" err="1">
                <a:solidFill>
                  <a:schemeClr val="tx2"/>
                </a:solidFill>
                <a:latin typeface="Cambria" pitchFamily="18" charset="0"/>
              </a:rPr>
              <a:t>informacione</a:t>
            </a:r>
            <a:r>
              <a:rPr lang="en-US" sz="2000" dirty="0">
                <a:solidFill>
                  <a:schemeClr val="tx2"/>
                </a:solidFill>
                <a:latin typeface="Cambria" pitchFamily="18" charset="0"/>
              </a:rPr>
              <a:t> </a:t>
            </a:r>
            <a:r>
              <a:rPr lang="en-US" sz="2000" dirty="0" err="1">
                <a:solidFill>
                  <a:schemeClr val="tx2"/>
                </a:solidFill>
                <a:latin typeface="Cambria" pitchFamily="18" charset="0"/>
              </a:rPr>
              <a:t>tehnologije</a:t>
            </a:r>
            <a:r>
              <a:rPr lang="en-US" sz="2000" dirty="0">
                <a:solidFill>
                  <a:schemeClr val="tx2"/>
                </a:solidFill>
                <a:latin typeface="Cambria" pitchFamily="18" charset="0"/>
              </a:rPr>
              <a:t> </a:t>
            </a:r>
            <a:r>
              <a:rPr lang="en-US" sz="2000" dirty="0" err="1">
                <a:solidFill>
                  <a:schemeClr val="tx2"/>
                </a:solidFill>
                <a:latin typeface="Cambria" pitchFamily="18" charset="0"/>
              </a:rPr>
              <a:t>uključujući</a:t>
            </a:r>
            <a:r>
              <a:rPr lang="en-US" sz="2000" dirty="0">
                <a:solidFill>
                  <a:schemeClr val="tx2"/>
                </a:solidFill>
                <a:latin typeface="Cambria" pitchFamily="18" charset="0"/>
              </a:rPr>
              <a:t> </a:t>
            </a:r>
            <a:r>
              <a:rPr lang="en-US" sz="2000" dirty="0" err="1">
                <a:solidFill>
                  <a:schemeClr val="tx2"/>
                </a:solidFill>
                <a:latin typeface="Cambria" pitchFamily="18" charset="0"/>
              </a:rPr>
              <a:t>opremu</a:t>
            </a:r>
            <a:r>
              <a:rPr lang="en-US" sz="2000" dirty="0">
                <a:solidFill>
                  <a:schemeClr val="tx2"/>
                </a:solidFill>
                <a:latin typeface="Cambria" pitchFamily="18" charset="0"/>
              </a:rPr>
              <a:t> i </a:t>
            </a:r>
            <a:r>
              <a:rPr lang="en-US" sz="2000" dirty="0" err="1">
                <a:solidFill>
                  <a:schemeClr val="tx2"/>
                </a:solidFill>
                <a:latin typeface="Cambria" pitchFamily="18" charset="0"/>
              </a:rPr>
              <a:t>ljude</a:t>
            </a:r>
            <a:r>
              <a:rPr lang="en-US" sz="2000" dirty="0">
                <a:solidFill>
                  <a:schemeClr val="tx2"/>
                </a:solidFill>
                <a:latin typeface="Cambria" pitchFamily="18" charset="0"/>
              </a:rPr>
              <a:t>; </a:t>
            </a:r>
          </a:p>
          <a:p>
            <a:pPr marL="342900" indent="-342900" algn="l">
              <a:buFont typeface="Wingdings" pitchFamily="2" charset="2"/>
              <a:buChar char="Ø"/>
            </a:pPr>
            <a:r>
              <a:rPr lang="en-US" sz="2400" dirty="0">
                <a:solidFill>
                  <a:schemeClr val="tx2"/>
                </a:solidFill>
                <a:latin typeface="Cambria" pitchFamily="18" charset="0"/>
              </a:rPr>
              <a:t>Administrator </a:t>
            </a:r>
            <a:r>
              <a:rPr lang="en-US" sz="2400" dirty="0" err="1">
                <a:solidFill>
                  <a:schemeClr val="tx2"/>
                </a:solidFill>
                <a:latin typeface="Cambria" pitchFamily="18" charset="0"/>
              </a:rPr>
              <a:t>mreže</a:t>
            </a:r>
            <a:r>
              <a:rPr lang="en-US" sz="2400" dirty="0">
                <a:solidFill>
                  <a:schemeClr val="tx2"/>
                </a:solidFill>
                <a:latin typeface="Cambria" pitchFamily="18" charset="0"/>
              </a:rPr>
              <a:t> </a:t>
            </a:r>
            <a:r>
              <a:rPr lang="en-US" sz="2400" dirty="0" err="1">
                <a:solidFill>
                  <a:schemeClr val="tx2"/>
                </a:solidFill>
                <a:latin typeface="Cambria" pitchFamily="18" charset="0"/>
              </a:rPr>
              <a:t>ili</a:t>
            </a:r>
            <a:r>
              <a:rPr lang="en-US" sz="2400" dirty="0">
                <a:solidFill>
                  <a:schemeClr val="tx2"/>
                </a:solidFill>
                <a:latin typeface="Cambria" pitchFamily="18" charset="0"/>
              </a:rPr>
              <a:t> </a:t>
            </a:r>
            <a:r>
              <a:rPr lang="en-US" sz="2400" dirty="0" err="1">
                <a:solidFill>
                  <a:schemeClr val="tx2"/>
                </a:solidFill>
                <a:latin typeface="Cambria" pitchFamily="18" charset="0"/>
              </a:rPr>
              <a:t>Sistem</a:t>
            </a:r>
            <a:r>
              <a:rPr lang="en-US" sz="2400" dirty="0">
                <a:solidFill>
                  <a:schemeClr val="tx2"/>
                </a:solidFill>
                <a:latin typeface="Cambria" pitchFamily="18" charset="0"/>
              </a:rPr>
              <a:t> </a:t>
            </a:r>
            <a:r>
              <a:rPr lang="en-US" sz="2400" dirty="0" smtClean="0">
                <a:solidFill>
                  <a:schemeClr val="tx2"/>
                </a:solidFill>
                <a:latin typeface="Cambria" pitchFamily="18" charset="0"/>
              </a:rPr>
              <a:t>administrator</a:t>
            </a:r>
            <a:endParaRPr lang="en-US" sz="2400" dirty="0">
              <a:solidFill>
                <a:schemeClr val="tx2"/>
              </a:solidFill>
              <a:latin typeface="Cambria" pitchFamily="18" charset="0"/>
            </a:endParaRPr>
          </a:p>
          <a:p>
            <a:pPr marL="342900" indent="-342900" algn="l">
              <a:buFont typeface="Wingdings" pitchFamily="2" charset="2"/>
              <a:buChar char="Ø"/>
            </a:pPr>
            <a:r>
              <a:rPr lang="en-US" sz="2400" dirty="0" err="1" smtClean="0">
                <a:solidFill>
                  <a:schemeClr val="tx2"/>
                </a:solidFill>
                <a:latin typeface="Cambria" pitchFamily="18" charset="0"/>
              </a:rPr>
              <a:t>Strateški</a:t>
            </a:r>
            <a:r>
              <a:rPr lang="en-US" sz="2400" dirty="0" smtClean="0">
                <a:solidFill>
                  <a:schemeClr val="tx2"/>
                </a:solidFill>
                <a:latin typeface="Cambria" pitchFamily="18" charset="0"/>
              </a:rPr>
              <a:t> </a:t>
            </a:r>
            <a:r>
              <a:rPr lang="en-US" sz="2400" dirty="0" err="1">
                <a:solidFill>
                  <a:schemeClr val="tx2"/>
                </a:solidFill>
                <a:latin typeface="Cambria" pitchFamily="18" charset="0"/>
              </a:rPr>
              <a:t>projektant</a:t>
            </a:r>
            <a:r>
              <a:rPr lang="en-US" sz="2400" dirty="0">
                <a:solidFill>
                  <a:schemeClr val="tx2"/>
                </a:solidFill>
                <a:latin typeface="Cambria" pitchFamily="18" charset="0"/>
              </a:rPr>
              <a:t> </a:t>
            </a:r>
          </a:p>
          <a:p>
            <a:pPr marL="342900" indent="-342900" algn="l">
              <a:buFont typeface="Wingdings" pitchFamily="2" charset="2"/>
              <a:buChar char="Ø"/>
            </a:pPr>
            <a:r>
              <a:rPr lang="en-US" sz="2400" dirty="0" err="1">
                <a:solidFill>
                  <a:schemeClr val="tx2"/>
                </a:solidFill>
                <a:latin typeface="Cambria" pitchFamily="18" charset="0"/>
              </a:rPr>
              <a:t>Programer</a:t>
            </a:r>
            <a:r>
              <a:rPr lang="en-US" sz="2400" dirty="0">
                <a:solidFill>
                  <a:schemeClr val="tx2"/>
                </a:solidFill>
                <a:latin typeface="Cambria" pitchFamily="18" charset="0"/>
              </a:rPr>
              <a:t> </a:t>
            </a:r>
          </a:p>
          <a:p>
            <a:pPr marL="342900" indent="-342900" algn="l">
              <a:buFont typeface="Wingdings" pitchFamily="2" charset="2"/>
              <a:buChar char="Ø"/>
            </a:pPr>
            <a:r>
              <a:rPr lang="en-US" sz="2400" dirty="0" err="1">
                <a:solidFill>
                  <a:schemeClr val="tx2"/>
                </a:solidFill>
                <a:latin typeface="Cambria" pitchFamily="18" charset="0"/>
              </a:rPr>
              <a:t>Operater</a:t>
            </a:r>
            <a:r>
              <a:rPr lang="en-US" sz="2400" dirty="0">
                <a:solidFill>
                  <a:schemeClr val="tx2"/>
                </a:solidFill>
                <a:latin typeface="Cambria" pitchFamily="18" charset="0"/>
              </a:rPr>
              <a:t> Web </a:t>
            </a:r>
            <a:r>
              <a:rPr lang="en-US" sz="2400" dirty="0" err="1">
                <a:solidFill>
                  <a:schemeClr val="tx2"/>
                </a:solidFill>
                <a:latin typeface="Cambria" pitchFamily="18" charset="0"/>
              </a:rPr>
              <a:t>sajta</a:t>
            </a:r>
            <a:r>
              <a:rPr lang="en-US" sz="2400" dirty="0">
                <a:solidFill>
                  <a:schemeClr val="tx2"/>
                </a:solidFill>
                <a:latin typeface="Cambria" pitchFamily="18" charset="0"/>
              </a:rPr>
              <a:t> </a:t>
            </a:r>
          </a:p>
          <a:p>
            <a:pPr marL="342900" indent="-342900" algn="l">
              <a:buFont typeface="Wingdings" pitchFamily="2" charset="2"/>
              <a:buChar char="Ø"/>
            </a:pPr>
            <a:r>
              <a:rPr lang="en-US" sz="2400" dirty="0" err="1">
                <a:solidFill>
                  <a:schemeClr val="tx2"/>
                </a:solidFill>
                <a:latin typeface="Cambria" pitchFamily="18" charset="0"/>
              </a:rPr>
              <a:t>Direktor</a:t>
            </a:r>
            <a:r>
              <a:rPr lang="en-US" sz="2400" dirty="0">
                <a:solidFill>
                  <a:schemeClr val="tx2"/>
                </a:solidFill>
                <a:latin typeface="Cambria" pitchFamily="18" charset="0"/>
              </a:rPr>
              <a:t> </a:t>
            </a:r>
            <a:r>
              <a:rPr lang="en-US" sz="2400" dirty="0" err="1">
                <a:solidFill>
                  <a:schemeClr val="tx2"/>
                </a:solidFill>
                <a:latin typeface="Cambria" pitchFamily="18" charset="0"/>
              </a:rPr>
              <a:t>za</a:t>
            </a:r>
            <a:r>
              <a:rPr lang="en-US" sz="2400" dirty="0">
                <a:solidFill>
                  <a:schemeClr val="tx2"/>
                </a:solidFill>
                <a:latin typeface="Cambria" pitchFamily="18" charset="0"/>
              </a:rPr>
              <a:t> Internet </a:t>
            </a:r>
            <a:r>
              <a:rPr lang="en-US" sz="2400" dirty="0" err="1">
                <a:solidFill>
                  <a:schemeClr val="tx2"/>
                </a:solidFill>
                <a:latin typeface="Cambria" pitchFamily="18" charset="0"/>
              </a:rPr>
              <a:t>tehnologij</a:t>
            </a:r>
            <a:r>
              <a:rPr lang="sr-Cyrl-RS" sz="2400" dirty="0" smtClean="0">
                <a:solidFill>
                  <a:schemeClr val="tx2"/>
                </a:solidFill>
                <a:latin typeface="Cambria" pitchFamily="18" charset="0"/>
              </a:rPr>
              <a:t>е</a:t>
            </a:r>
            <a:endParaRPr lang="sr-Cyrl-RS" sz="2400" dirty="0">
              <a:solidFill>
                <a:schemeClr val="tx2"/>
              </a:solidFill>
              <a:latin typeface="Cambria" pitchFamily="18" charset="0"/>
            </a:endParaRPr>
          </a:p>
        </p:txBody>
      </p:sp>
    </p:spTree>
    <p:extLst>
      <p:ext uri="{BB962C8B-B14F-4D97-AF65-F5344CB8AC3E}">
        <p14:creationId xmlns:p14="http://schemas.microsoft.com/office/powerpoint/2010/main" val="22955069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normAutofit/>
          </a:bodyPr>
          <a:lstStyle/>
          <a:p>
            <a:pPr algn="l"/>
            <a:r>
              <a:rPr lang="en-US" dirty="0" err="1">
                <a:solidFill>
                  <a:schemeClr val="tx2"/>
                </a:solidFill>
                <a:latin typeface="Cambria" pitchFamily="18" charset="0"/>
              </a:rPr>
              <a:t>Druge</a:t>
            </a:r>
            <a:r>
              <a:rPr lang="en-US" dirty="0">
                <a:solidFill>
                  <a:schemeClr val="tx2"/>
                </a:solidFill>
                <a:latin typeface="Cambria" pitchFamily="18" charset="0"/>
              </a:rPr>
              <a:t> </a:t>
            </a:r>
            <a:r>
              <a:rPr lang="en-US" dirty="0" err="1">
                <a:solidFill>
                  <a:schemeClr val="tx2"/>
                </a:solidFill>
                <a:latin typeface="Cambria" pitchFamily="18" charset="0"/>
              </a:rPr>
              <a:t>karijere</a:t>
            </a:r>
            <a:r>
              <a:rPr lang="en-US" dirty="0">
                <a:solidFill>
                  <a:schemeClr val="tx2"/>
                </a:solidFill>
                <a:latin typeface="Cambria" pitchFamily="18" charset="0"/>
              </a:rPr>
              <a:t> </a:t>
            </a:r>
            <a:r>
              <a:rPr lang="en-US" dirty="0" err="1">
                <a:solidFill>
                  <a:schemeClr val="tx2"/>
                </a:solidFill>
                <a:latin typeface="Cambria" pitchFamily="18" charset="0"/>
              </a:rPr>
              <a:t>iz</a:t>
            </a:r>
            <a:r>
              <a:rPr lang="en-US" dirty="0">
                <a:solidFill>
                  <a:schemeClr val="tx2"/>
                </a:solidFill>
                <a:latin typeface="Cambria" pitchFamily="18" charset="0"/>
              </a:rPr>
              <a:t> </a:t>
            </a:r>
            <a:r>
              <a:rPr lang="en-US" dirty="0" err="1">
                <a:solidFill>
                  <a:schemeClr val="tx2"/>
                </a:solidFill>
                <a:latin typeface="Cambria" pitchFamily="18" charset="0"/>
              </a:rPr>
              <a:t>oblasti</a:t>
            </a:r>
            <a:r>
              <a:rPr lang="en-US" dirty="0">
                <a:solidFill>
                  <a:schemeClr val="tx2"/>
                </a:solidFill>
                <a:latin typeface="Cambria" pitchFamily="18" charset="0"/>
              </a:rPr>
              <a:t> </a:t>
            </a:r>
            <a:r>
              <a:rPr lang="sr-Latn-RS" dirty="0" smtClean="0">
                <a:solidFill>
                  <a:schemeClr val="tx2"/>
                </a:solidFill>
                <a:latin typeface="Cambria" pitchFamily="18" charset="0"/>
              </a:rPr>
              <a:t>ISa</a:t>
            </a:r>
            <a:endParaRPr lang="en-US" dirty="0">
              <a:solidFill>
                <a:schemeClr val="tx2"/>
              </a:solidFill>
              <a:latin typeface="Cambria" pitchFamily="18" charset="0"/>
            </a:endParaRPr>
          </a:p>
        </p:txBody>
      </p:sp>
      <p:sp>
        <p:nvSpPr>
          <p:cNvPr id="5" name="Subtitle 2"/>
          <p:cNvSpPr>
            <a:spLocks noGrp="1"/>
          </p:cNvSpPr>
          <p:nvPr>
            <p:ph type="subTitle" idx="1"/>
          </p:nvPr>
        </p:nvSpPr>
        <p:spPr>
          <a:xfrm>
            <a:off x="683568" y="2204864"/>
            <a:ext cx="7120880" cy="3960440"/>
          </a:xfrm>
        </p:spPr>
        <p:txBody>
          <a:bodyPr>
            <a:noAutofit/>
          </a:bodyPr>
          <a:lstStyle/>
          <a:p>
            <a:pPr marL="342900" indent="-342900" algn="l">
              <a:buFont typeface="Wingdings" pitchFamily="2" charset="2"/>
              <a:buChar char="Ø"/>
            </a:pPr>
            <a:r>
              <a:rPr lang="en-US" sz="2200" dirty="0">
                <a:solidFill>
                  <a:schemeClr val="tx2"/>
                </a:solidFill>
                <a:latin typeface="Cambria" pitchFamily="18" charset="0"/>
              </a:rPr>
              <a:t>SOFTWARE DEVELOPER </a:t>
            </a:r>
          </a:p>
          <a:p>
            <a:pPr marL="342900" indent="-342900" algn="l">
              <a:buFont typeface="Wingdings" pitchFamily="2" charset="2"/>
              <a:buChar char="Ø"/>
            </a:pPr>
            <a:r>
              <a:rPr lang="en-US" sz="2200" dirty="0">
                <a:solidFill>
                  <a:schemeClr val="tx2"/>
                </a:solidFill>
                <a:latin typeface="Cambria" pitchFamily="18" charset="0"/>
              </a:rPr>
              <a:t>JAVA PROGRAMER </a:t>
            </a:r>
          </a:p>
          <a:p>
            <a:pPr marL="342900" indent="-342900" algn="l">
              <a:buFont typeface="Wingdings" pitchFamily="2" charset="2"/>
              <a:buChar char="Ø"/>
            </a:pPr>
            <a:r>
              <a:rPr lang="en-US" sz="2200" dirty="0">
                <a:solidFill>
                  <a:schemeClr val="tx2"/>
                </a:solidFill>
                <a:latin typeface="Cambria" pitchFamily="18" charset="0"/>
              </a:rPr>
              <a:t>SARADNIK U ODELJENJU INFORMACIONIH TEHNOLOGIJA </a:t>
            </a:r>
          </a:p>
          <a:p>
            <a:pPr marL="342900" indent="-342900" algn="l">
              <a:buFont typeface="Wingdings" pitchFamily="2" charset="2"/>
              <a:buChar char="Ø"/>
            </a:pPr>
            <a:r>
              <a:rPr lang="en-US" sz="2200" dirty="0">
                <a:solidFill>
                  <a:schemeClr val="tx2"/>
                </a:solidFill>
                <a:latin typeface="Cambria" pitchFamily="18" charset="0"/>
              </a:rPr>
              <a:t>IT Administrator </a:t>
            </a:r>
          </a:p>
          <a:p>
            <a:pPr marL="342900" indent="-342900" algn="l">
              <a:buFont typeface="Wingdings" pitchFamily="2" charset="2"/>
              <a:buChar char="Ø"/>
            </a:pPr>
            <a:r>
              <a:rPr lang="en-US" sz="2200" dirty="0">
                <a:solidFill>
                  <a:schemeClr val="tx2"/>
                </a:solidFill>
                <a:latin typeface="Cambria" pitchFamily="18" charset="0"/>
              </a:rPr>
              <a:t>INŽENJER SOFTVERSKE PODRŠKE </a:t>
            </a:r>
          </a:p>
          <a:p>
            <a:pPr marL="342900" indent="-342900" algn="l">
              <a:buFont typeface="Wingdings" pitchFamily="2" charset="2"/>
              <a:buChar char="Ø"/>
            </a:pPr>
            <a:r>
              <a:rPr lang="en-US" sz="2200" dirty="0">
                <a:solidFill>
                  <a:schemeClr val="tx2"/>
                </a:solidFill>
                <a:latin typeface="Cambria" pitchFamily="18" charset="0"/>
              </a:rPr>
              <a:t>PROJEKTANT INFORMACIONIH SISTEMA </a:t>
            </a:r>
          </a:p>
          <a:p>
            <a:pPr marL="342900" indent="-342900" algn="l">
              <a:buFont typeface="Wingdings" pitchFamily="2" charset="2"/>
              <a:buChar char="Ø"/>
            </a:pPr>
            <a:r>
              <a:rPr lang="en-US" sz="2200" dirty="0">
                <a:solidFill>
                  <a:schemeClr val="tx2"/>
                </a:solidFill>
                <a:latin typeface="Cambria" pitchFamily="18" charset="0"/>
              </a:rPr>
              <a:t>.NET Software Developer </a:t>
            </a:r>
          </a:p>
          <a:p>
            <a:pPr marL="342900" indent="-342900" algn="l">
              <a:buFont typeface="Wingdings" pitchFamily="2" charset="2"/>
              <a:buChar char="Ø"/>
            </a:pPr>
            <a:r>
              <a:rPr lang="en-US" sz="2200" dirty="0" smtClean="0">
                <a:solidFill>
                  <a:schemeClr val="tx2"/>
                </a:solidFill>
                <a:latin typeface="Cambria" pitchFamily="18" charset="0"/>
              </a:rPr>
              <a:t>PHP </a:t>
            </a:r>
            <a:r>
              <a:rPr lang="en-US" sz="2200" dirty="0" err="1">
                <a:solidFill>
                  <a:schemeClr val="tx2"/>
                </a:solidFill>
                <a:latin typeface="Cambria" pitchFamily="18" charset="0"/>
              </a:rPr>
              <a:t>programer</a:t>
            </a:r>
            <a:r>
              <a:rPr lang="en-US" sz="2200" dirty="0">
                <a:solidFill>
                  <a:schemeClr val="tx2"/>
                </a:solidFill>
                <a:latin typeface="Cambria" pitchFamily="18" charset="0"/>
              </a:rPr>
              <a:t> </a:t>
            </a:r>
          </a:p>
          <a:p>
            <a:pPr marL="342900" indent="-342900" algn="l">
              <a:buFont typeface="Wingdings" pitchFamily="2" charset="2"/>
              <a:buChar char="Ø"/>
            </a:pPr>
            <a:r>
              <a:rPr lang="en-US" sz="2200" dirty="0" err="1">
                <a:solidFill>
                  <a:schemeClr val="tx2"/>
                </a:solidFill>
                <a:latin typeface="Cambria" pitchFamily="18" charset="0"/>
              </a:rPr>
              <a:t>Programer</a:t>
            </a:r>
            <a:r>
              <a:rPr lang="en-US" sz="2200" dirty="0">
                <a:solidFill>
                  <a:schemeClr val="tx2"/>
                </a:solidFill>
                <a:latin typeface="Cambria" pitchFamily="18" charset="0"/>
              </a:rPr>
              <a:t> - </a:t>
            </a:r>
            <a:r>
              <a:rPr lang="en-US" sz="2200" dirty="0" err="1">
                <a:solidFill>
                  <a:schemeClr val="tx2"/>
                </a:solidFill>
                <a:latin typeface="Cambria" pitchFamily="18" charset="0"/>
              </a:rPr>
              <a:t>Dizajner</a:t>
            </a:r>
            <a:r>
              <a:rPr lang="en-US" sz="2200" dirty="0">
                <a:solidFill>
                  <a:schemeClr val="tx2"/>
                </a:solidFill>
                <a:latin typeface="Cambria" pitchFamily="18" charset="0"/>
              </a:rPr>
              <a:t> </a:t>
            </a:r>
          </a:p>
          <a:p>
            <a:pPr marL="342900" indent="-342900" algn="l">
              <a:buFont typeface="Wingdings" pitchFamily="2" charset="2"/>
              <a:buChar char="Ø"/>
            </a:pPr>
            <a:r>
              <a:rPr lang="en-US" sz="2200" dirty="0" err="1" smtClean="0">
                <a:solidFill>
                  <a:schemeClr val="tx2"/>
                </a:solidFill>
                <a:latin typeface="Cambria" pitchFamily="18" charset="0"/>
              </a:rPr>
              <a:t>Ekspert</a:t>
            </a:r>
            <a:r>
              <a:rPr lang="en-US" sz="2200" dirty="0" smtClean="0">
                <a:solidFill>
                  <a:schemeClr val="tx2"/>
                </a:solidFill>
                <a:latin typeface="Cambria" pitchFamily="18" charset="0"/>
              </a:rPr>
              <a:t> </a:t>
            </a:r>
            <a:r>
              <a:rPr lang="en-US" sz="2200" dirty="0" err="1" smtClean="0">
                <a:solidFill>
                  <a:schemeClr val="tx2"/>
                </a:solidFill>
                <a:latin typeface="Cambria" pitchFamily="18" charset="0"/>
              </a:rPr>
              <a:t>za</a:t>
            </a:r>
            <a:r>
              <a:rPr lang="en-US" sz="2200" dirty="0" smtClean="0">
                <a:solidFill>
                  <a:schemeClr val="tx2"/>
                </a:solidFill>
                <a:latin typeface="Cambria" pitchFamily="18" charset="0"/>
              </a:rPr>
              <a:t> </a:t>
            </a:r>
            <a:r>
              <a:rPr lang="en-US" sz="2200" dirty="0" err="1" smtClean="0">
                <a:solidFill>
                  <a:schemeClr val="tx2"/>
                </a:solidFill>
                <a:latin typeface="Cambria" pitchFamily="18" charset="0"/>
              </a:rPr>
              <a:t>planiranje</a:t>
            </a:r>
            <a:r>
              <a:rPr lang="en-US" sz="2200" dirty="0" smtClean="0">
                <a:solidFill>
                  <a:schemeClr val="tx2"/>
                </a:solidFill>
                <a:latin typeface="Cambria" pitchFamily="18" charset="0"/>
              </a:rPr>
              <a:t> be</a:t>
            </a:r>
            <a:r>
              <a:rPr lang="sr-Latn-RS" sz="2200" dirty="0">
                <a:solidFill>
                  <a:schemeClr val="tx2"/>
                </a:solidFill>
                <a:latin typeface="Cambria" pitchFamily="18" charset="0"/>
              </a:rPr>
              <a:t>ž</a:t>
            </a:r>
            <a:r>
              <a:rPr lang="en-US" sz="2200" dirty="0" smtClean="0">
                <a:solidFill>
                  <a:schemeClr val="tx2"/>
                </a:solidFill>
                <a:latin typeface="Cambria" pitchFamily="18" charset="0"/>
              </a:rPr>
              <a:t>i</a:t>
            </a:r>
            <a:r>
              <a:rPr lang="sr-Latn-RS" sz="2200" dirty="0" smtClean="0">
                <a:solidFill>
                  <a:schemeClr val="tx2"/>
                </a:solidFill>
                <a:latin typeface="Cambria" pitchFamily="18" charset="0"/>
              </a:rPr>
              <a:t>č</a:t>
            </a:r>
            <a:r>
              <a:rPr lang="en-US" sz="2200" dirty="0" smtClean="0">
                <a:solidFill>
                  <a:schemeClr val="tx2"/>
                </a:solidFill>
                <a:latin typeface="Cambria" pitchFamily="18" charset="0"/>
              </a:rPr>
              <a:t>ne </a:t>
            </a:r>
            <a:r>
              <a:rPr lang="en-US" sz="2200" dirty="0" err="1" smtClean="0">
                <a:solidFill>
                  <a:schemeClr val="tx2"/>
                </a:solidFill>
                <a:latin typeface="Cambria" pitchFamily="18" charset="0"/>
              </a:rPr>
              <a:t>pristupne</a:t>
            </a:r>
            <a:r>
              <a:rPr lang="en-US" sz="2200" dirty="0" smtClean="0">
                <a:solidFill>
                  <a:schemeClr val="tx2"/>
                </a:solidFill>
                <a:latin typeface="Cambria" pitchFamily="18" charset="0"/>
              </a:rPr>
              <a:t> </a:t>
            </a:r>
            <a:r>
              <a:rPr lang="en-US" sz="2200" dirty="0" err="1" smtClean="0">
                <a:solidFill>
                  <a:schemeClr val="tx2"/>
                </a:solidFill>
                <a:latin typeface="Cambria" pitchFamily="18" charset="0"/>
              </a:rPr>
              <a:t>mre</a:t>
            </a:r>
            <a:r>
              <a:rPr lang="sr-Latn-RS" sz="2200" dirty="0" smtClean="0">
                <a:solidFill>
                  <a:schemeClr val="tx2"/>
                </a:solidFill>
                <a:latin typeface="Cambria" pitchFamily="18" charset="0"/>
              </a:rPr>
              <a:t>ž</a:t>
            </a:r>
            <a:r>
              <a:rPr lang="en-US" sz="2200" dirty="0" smtClean="0">
                <a:solidFill>
                  <a:schemeClr val="tx2"/>
                </a:solidFill>
                <a:latin typeface="Cambria" pitchFamily="18" charset="0"/>
              </a:rPr>
              <a:t>e </a:t>
            </a:r>
            <a:endParaRPr lang="en-US" sz="2200" dirty="0">
              <a:solidFill>
                <a:schemeClr val="tx2"/>
              </a:solidFill>
              <a:latin typeface="Cambria" pitchFamily="18" charset="0"/>
            </a:endParaRPr>
          </a:p>
        </p:txBody>
      </p:sp>
    </p:spTree>
    <p:extLst>
      <p:ext uri="{BB962C8B-B14F-4D97-AF65-F5344CB8AC3E}">
        <p14:creationId xmlns:p14="http://schemas.microsoft.com/office/powerpoint/2010/main" val="36008577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normAutofit/>
          </a:bodyPr>
          <a:lstStyle/>
          <a:p>
            <a:pPr algn="l"/>
            <a:r>
              <a:rPr lang="en-US" dirty="0" err="1">
                <a:solidFill>
                  <a:schemeClr val="tx2"/>
                </a:solidFill>
                <a:latin typeface="Cambria" pitchFamily="18" charset="0"/>
              </a:rPr>
              <a:t>Pojam</a:t>
            </a:r>
            <a:r>
              <a:rPr lang="en-US" dirty="0">
                <a:solidFill>
                  <a:schemeClr val="tx2"/>
                </a:solidFill>
                <a:latin typeface="Cambria" pitchFamily="18" charset="0"/>
              </a:rPr>
              <a:t> </a:t>
            </a:r>
            <a:r>
              <a:rPr lang="en-US" dirty="0" err="1">
                <a:solidFill>
                  <a:schemeClr val="tx2"/>
                </a:solidFill>
                <a:latin typeface="Cambria" pitchFamily="18" charset="0"/>
              </a:rPr>
              <a:t>informacije</a:t>
            </a:r>
            <a:endParaRPr lang="en-US" dirty="0">
              <a:solidFill>
                <a:schemeClr val="tx2"/>
              </a:solidFill>
              <a:latin typeface="Cambria" pitchFamily="18" charset="0"/>
            </a:endParaRPr>
          </a:p>
        </p:txBody>
      </p:sp>
      <mc:AlternateContent xmlns:mc="http://schemas.openxmlformats.org/markup-compatibility/2006" xmlns:a14="http://schemas.microsoft.com/office/drawing/2010/main">
        <mc:Choice Requires="a14">
          <p:sp>
            <p:nvSpPr>
              <p:cNvPr id="5" name="Subtitle 2"/>
              <p:cNvSpPr>
                <a:spLocks noGrp="1"/>
              </p:cNvSpPr>
              <p:nvPr>
                <p:ph type="subTitle" idx="1"/>
              </p:nvPr>
            </p:nvSpPr>
            <p:spPr>
              <a:xfrm>
                <a:off x="683568" y="2636912"/>
                <a:ext cx="7120880" cy="3816424"/>
              </a:xfrm>
            </p:spPr>
            <p:txBody>
              <a:bodyPr>
                <a:normAutofit/>
              </a:bodyPr>
              <a:lstStyle/>
              <a:p>
                <a:pPr marL="342900" indent="-342900" algn="l">
                  <a:buFont typeface="Arial" pitchFamily="34" charset="0"/>
                  <a:buChar char="•"/>
                </a:pPr>
                <a:r>
                  <a:rPr lang="vi-VN" sz="2400" dirty="0">
                    <a:solidFill>
                      <a:schemeClr val="tx2"/>
                    </a:solidFill>
                    <a:latin typeface="Cambria" pitchFamily="18" charset="0"/>
                  </a:rPr>
                  <a:t>Informacija je, suprotno od entropije, mera za red odnosno organizovanost sistema. </a:t>
                </a:r>
              </a:p>
              <a:p>
                <a:pPr marL="342900" indent="-342900" algn="l">
                  <a:buFont typeface="Arial" pitchFamily="34" charset="0"/>
                  <a:buChar char="•"/>
                </a:pPr>
                <a:r>
                  <a:rPr lang="vi-VN" sz="2400" dirty="0">
                    <a:solidFill>
                      <a:schemeClr val="tx2"/>
                    </a:solidFill>
                    <a:latin typeface="Cambria" pitchFamily="18" charset="0"/>
                  </a:rPr>
                  <a:t>Po Šenonu, informacija se može posmatrati kao negativna vrednost entropije - negentropija. </a:t>
                </a:r>
              </a:p>
              <a:p>
                <a:pPr marL="342900" indent="-342900" algn="l">
                  <a:buFont typeface="Arial" pitchFamily="34" charset="0"/>
                  <a:buChar char="•"/>
                </a:pPr>
                <a:r>
                  <a:rPr lang="vi-VN" sz="2400" dirty="0">
                    <a:solidFill>
                      <a:schemeClr val="tx2"/>
                    </a:solidFill>
                    <a:latin typeface="Cambria" pitchFamily="18" charset="0"/>
                  </a:rPr>
                  <a:t>Mera informacione entropije asocirane sa svakom mogućom vrednošću podataka je negativni logaritam funkcije verovatnoće mase vrednosti: </a:t>
                </a:r>
              </a:p>
              <a:p>
                <a:pPr marL="342900" indent="-342900" algn="l">
                  <a:buFont typeface="Arial" pitchFamily="34" charset="0"/>
                  <a:buChar char="•"/>
                </a:pPr>
                <a14:m>
                  <m:oMath xmlns:m="http://schemas.openxmlformats.org/officeDocument/2006/math">
                    <m:r>
                      <a:rPr lang="en-US" sz="2400" i="1" smtClean="0">
                        <a:solidFill>
                          <a:srgbClr val="0070C0"/>
                        </a:solidFill>
                        <a:latin typeface="Cambria Math"/>
                        <a:cs typeface="Arial" pitchFamily="34" charset="0"/>
                      </a:rPr>
                      <m:t>𝑆</m:t>
                    </m:r>
                    <m:r>
                      <a:rPr lang="en-US" sz="2400" i="1">
                        <a:solidFill>
                          <a:srgbClr val="0070C0"/>
                        </a:solidFill>
                        <a:latin typeface="Cambria Math"/>
                        <a:ea typeface="Cambria Math"/>
                        <a:cs typeface="Arial" pitchFamily="34" charset="0"/>
                      </a:rPr>
                      <m:t>=−</m:t>
                    </m:r>
                    <m:nary>
                      <m:naryPr>
                        <m:chr m:val="∑"/>
                        <m:supHide m:val="on"/>
                        <m:ctrlPr>
                          <a:rPr lang="en-US" sz="2400" i="1">
                            <a:solidFill>
                              <a:srgbClr val="0070C0"/>
                            </a:solidFill>
                            <a:latin typeface="Cambria Math"/>
                            <a:ea typeface="Cambria Math"/>
                            <a:cs typeface="Arial" pitchFamily="34" charset="0"/>
                          </a:rPr>
                        </m:ctrlPr>
                      </m:naryPr>
                      <m:sub>
                        <m:r>
                          <m:rPr>
                            <m:brk m:alnAt="7"/>
                          </m:rPr>
                          <a:rPr lang="sr-Latn-RS" sz="2400" i="1">
                            <a:solidFill>
                              <a:srgbClr val="0070C0"/>
                            </a:solidFill>
                            <a:latin typeface="Cambria Math"/>
                            <a:ea typeface="Cambria Math"/>
                            <a:cs typeface="Arial" pitchFamily="34" charset="0"/>
                          </a:rPr>
                          <m:t>𝑖</m:t>
                        </m:r>
                      </m:sub>
                      <m:sup/>
                      <m:e>
                        <m:sSub>
                          <m:sSubPr>
                            <m:ctrlPr>
                              <a:rPr lang="en-US" sz="2400" i="1">
                                <a:solidFill>
                                  <a:srgbClr val="0070C0"/>
                                </a:solidFill>
                                <a:latin typeface="Cambria Math"/>
                                <a:ea typeface="Cambria Math"/>
                                <a:cs typeface="Arial" pitchFamily="34" charset="0"/>
                              </a:rPr>
                            </m:ctrlPr>
                          </m:sSubPr>
                          <m:e>
                            <m:r>
                              <a:rPr lang="en-US" sz="2400" i="1">
                                <a:solidFill>
                                  <a:srgbClr val="0070C0"/>
                                </a:solidFill>
                                <a:latin typeface="Cambria Math"/>
                                <a:ea typeface="Cambria Math"/>
                                <a:cs typeface="Arial" pitchFamily="34" charset="0"/>
                              </a:rPr>
                              <m:t>𝑃</m:t>
                            </m:r>
                          </m:e>
                          <m:sub>
                            <m:r>
                              <a:rPr lang="en-US" sz="2400" i="1">
                                <a:solidFill>
                                  <a:srgbClr val="0070C0"/>
                                </a:solidFill>
                                <a:latin typeface="Cambria Math"/>
                                <a:ea typeface="Cambria Math"/>
                                <a:cs typeface="Arial" pitchFamily="34" charset="0"/>
                              </a:rPr>
                              <m:t>𝑖</m:t>
                            </m:r>
                          </m:sub>
                        </m:sSub>
                        <m:func>
                          <m:funcPr>
                            <m:ctrlPr>
                              <a:rPr lang="en-US" sz="2400" i="1">
                                <a:solidFill>
                                  <a:srgbClr val="0070C0"/>
                                </a:solidFill>
                                <a:latin typeface="Cambria Math"/>
                                <a:ea typeface="Cambria Math"/>
                                <a:cs typeface="Arial" pitchFamily="34" charset="0"/>
                              </a:rPr>
                            </m:ctrlPr>
                          </m:funcPr>
                          <m:fName>
                            <m:r>
                              <m:rPr>
                                <m:sty m:val="p"/>
                              </m:rPr>
                              <a:rPr lang="en-US" sz="2400">
                                <a:solidFill>
                                  <a:srgbClr val="0070C0"/>
                                </a:solidFill>
                                <a:latin typeface="Cambria Math"/>
                                <a:ea typeface="Cambria Math"/>
                                <a:cs typeface="Arial" pitchFamily="34" charset="0"/>
                              </a:rPr>
                              <m:t>log</m:t>
                            </m:r>
                          </m:fName>
                          <m:e>
                            <m:sSub>
                              <m:sSubPr>
                                <m:ctrlPr>
                                  <a:rPr lang="en-US" sz="2400" i="1">
                                    <a:solidFill>
                                      <a:srgbClr val="0070C0"/>
                                    </a:solidFill>
                                    <a:latin typeface="Cambria Math"/>
                                    <a:ea typeface="Cambria Math"/>
                                    <a:cs typeface="Arial" pitchFamily="34" charset="0"/>
                                  </a:rPr>
                                </m:ctrlPr>
                              </m:sSubPr>
                              <m:e>
                                <m:r>
                                  <a:rPr lang="en-US" sz="2400" i="1">
                                    <a:solidFill>
                                      <a:srgbClr val="0070C0"/>
                                    </a:solidFill>
                                    <a:latin typeface="Cambria Math"/>
                                    <a:ea typeface="Cambria Math"/>
                                    <a:cs typeface="Arial" pitchFamily="34" charset="0"/>
                                  </a:rPr>
                                  <m:t>𝑃</m:t>
                                </m:r>
                              </m:e>
                              <m:sub>
                                <m:r>
                                  <a:rPr lang="en-US" sz="2400" i="1">
                                    <a:solidFill>
                                      <a:srgbClr val="0070C0"/>
                                    </a:solidFill>
                                    <a:latin typeface="Cambria Math"/>
                                    <a:ea typeface="Cambria Math"/>
                                    <a:cs typeface="Arial" pitchFamily="34" charset="0"/>
                                  </a:rPr>
                                  <m:t>𝑖</m:t>
                                </m:r>
                              </m:sub>
                            </m:sSub>
                          </m:e>
                        </m:func>
                      </m:e>
                    </m:nary>
                  </m:oMath>
                </a14:m>
                <a:endParaRPr lang="vi-VN" sz="2400" dirty="0">
                  <a:solidFill>
                    <a:schemeClr val="tx2"/>
                  </a:solidFill>
                  <a:latin typeface="Cambria" pitchFamily="18" charset="0"/>
                </a:endParaRPr>
              </a:p>
            </p:txBody>
          </p:sp>
        </mc:Choice>
        <mc:Fallback xmlns="">
          <p:sp>
            <p:nvSpPr>
              <p:cNvPr id="5" name="Subtitle 2"/>
              <p:cNvSpPr>
                <a:spLocks noGrp="1" noRot="1" noChangeAspect="1" noMove="1" noResize="1" noEditPoints="1" noAdjustHandles="1" noChangeArrowheads="1" noChangeShapeType="1" noTextEdit="1"/>
              </p:cNvSpPr>
              <p:nvPr>
                <p:ph type="subTitle" idx="1"/>
              </p:nvPr>
            </p:nvSpPr>
            <p:spPr>
              <a:xfrm>
                <a:off x="683568" y="2636912"/>
                <a:ext cx="7120880" cy="3816424"/>
              </a:xfrm>
              <a:blipFill rotWithShape="1">
                <a:blip r:embed="rId2"/>
                <a:stretch>
                  <a:fillRect l="-1113" t="-1278" r="-257" b="-18371"/>
                </a:stretch>
              </a:blipFill>
            </p:spPr>
            <p:txBody>
              <a:bodyPr/>
              <a:lstStyle/>
              <a:p>
                <a:r>
                  <a:rPr lang="en-US">
                    <a:noFill/>
                  </a:rPr>
                  <a:t> </a:t>
                </a:r>
              </a:p>
            </p:txBody>
          </p:sp>
        </mc:Fallback>
      </mc:AlternateContent>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8932" y="5085184"/>
            <a:ext cx="2489572" cy="1458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82104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a:xfrm>
            <a:off x="1187624" y="116632"/>
            <a:ext cx="7620000" cy="990600"/>
          </a:xfrm>
        </p:spPr>
        <p:txBody>
          <a:bodyPr/>
          <a:lstStyle/>
          <a:p>
            <a:pPr eaLnBrk="1" hangingPunct="1"/>
            <a:r>
              <a:rPr lang="sr-Latn-CS" altLang="en-US" dirty="0" smtClean="0"/>
              <a:t>Radna mesta iz oblasti IS</a:t>
            </a:r>
          </a:p>
        </p:txBody>
      </p:sp>
      <p:sp>
        <p:nvSpPr>
          <p:cNvPr id="39940" name="Rectangle 3"/>
          <p:cNvSpPr>
            <a:spLocks noChangeArrowheads="1"/>
          </p:cNvSpPr>
          <p:nvPr/>
        </p:nvSpPr>
        <p:spPr bwMode="auto">
          <a:xfrm>
            <a:off x="152400" y="1371600"/>
            <a:ext cx="8839200" cy="4953000"/>
          </a:xfrm>
          <a:prstGeom prst="rect">
            <a:avLst/>
          </a:prstGeom>
          <a:noFill/>
          <a:ln>
            <a:noFill/>
          </a:ln>
          <a:effectLst/>
          <a:extLst>
            <a:ext uri="{909E8E84-426E-40DD-AFC4-6F175D3DCCD1}">
              <a14:hiddenFill xmlns:a14="http://schemas.microsoft.com/office/drawing/2010/main">
                <a:solidFill>
                  <a:srgbClr val="F4F4F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30000"/>
              </a:spcBef>
              <a:buClr>
                <a:srgbClr val="4D4D4D"/>
              </a:buClr>
              <a:buSzPct val="70000"/>
              <a:buFont typeface="Wingdings" pitchFamily="2" charset="2"/>
              <a:buChar char="l"/>
            </a:pPr>
            <a:r>
              <a:rPr lang="sr-Latn-CS" altLang="en-US" sz="2400" b="1">
                <a:solidFill>
                  <a:schemeClr val="tx2"/>
                </a:solidFill>
                <a:latin typeface="Arial" charset="0"/>
              </a:rPr>
              <a:t>Profesije sa najbržim rastom 2000-2010 (u USA)</a:t>
            </a:r>
            <a:endParaRPr lang="en-US" altLang="en-US" sz="2400" b="1">
              <a:solidFill>
                <a:schemeClr val="tx2"/>
              </a:solidFill>
              <a:latin typeface="Arial" charset="0"/>
            </a:endParaRPr>
          </a:p>
          <a:p>
            <a:pPr marL="342900" indent="-342900" eaLnBrk="1" hangingPunct="1">
              <a:spcBef>
                <a:spcPct val="30000"/>
              </a:spcBef>
              <a:buClr>
                <a:srgbClr val="4D4D4D"/>
              </a:buClr>
              <a:buSzPct val="70000"/>
              <a:buFont typeface="Wingdings" pitchFamily="2" charset="2"/>
              <a:buNone/>
            </a:pPr>
            <a:r>
              <a:rPr lang="sr-Latn-CS" altLang="en-US" sz="1600">
                <a:solidFill>
                  <a:schemeClr val="tx2"/>
                </a:solidFill>
                <a:latin typeface="Arial" charset="0"/>
              </a:rPr>
              <a:t>Izvor:</a:t>
            </a:r>
            <a:r>
              <a:rPr lang="en-US" altLang="en-US" sz="1600">
                <a:solidFill>
                  <a:schemeClr val="tx2"/>
                </a:solidFill>
                <a:latin typeface="Arial" charset="0"/>
              </a:rPr>
              <a:t> U.S. Bureau of Labor Statistics</a:t>
            </a:r>
            <a:endParaRPr lang="sr-Latn-CS" altLang="en-US" sz="1600">
              <a:solidFill>
                <a:schemeClr val="tx2"/>
              </a:solidFill>
              <a:latin typeface="Arial" charset="0"/>
            </a:endParaRPr>
          </a:p>
          <a:p>
            <a:pPr marL="342900" indent="-342900" eaLnBrk="1" hangingPunct="1">
              <a:spcBef>
                <a:spcPct val="30000"/>
              </a:spcBef>
              <a:buClr>
                <a:srgbClr val="4D4D4D"/>
              </a:buClr>
              <a:buSzPct val="70000"/>
              <a:buFont typeface="Wingdings" pitchFamily="2" charset="2"/>
              <a:buNone/>
            </a:pPr>
            <a:endParaRPr lang="sr-Latn-CS" altLang="en-US" sz="1600" b="1">
              <a:solidFill>
                <a:schemeClr val="tx2"/>
              </a:solidFill>
            </a:endParaRPr>
          </a:p>
        </p:txBody>
      </p:sp>
      <p:graphicFrame>
        <p:nvGraphicFramePr>
          <p:cNvPr id="338096" name="Group 176"/>
          <p:cNvGraphicFramePr>
            <a:graphicFrameLocks noGrp="1"/>
          </p:cNvGraphicFramePr>
          <p:nvPr>
            <p:ph idx="1"/>
          </p:nvPr>
        </p:nvGraphicFramePr>
        <p:xfrm>
          <a:off x="304800" y="2209800"/>
          <a:ext cx="8382000" cy="4117977"/>
        </p:xfrm>
        <a:graphic>
          <a:graphicData uri="http://schemas.openxmlformats.org/drawingml/2006/table">
            <a:tbl>
              <a:tblPr/>
              <a:tblGrid>
                <a:gridCol w="4648200">
                  <a:extLst>
                    <a:ext uri="{9D8B030D-6E8A-4147-A177-3AD203B41FA5}">
                      <a16:colId xmlns="" xmlns:a16="http://schemas.microsoft.com/office/drawing/2014/main" val="1757368741"/>
                    </a:ext>
                  </a:extLst>
                </a:gridCol>
                <a:gridCol w="1927225">
                  <a:extLst>
                    <a:ext uri="{9D8B030D-6E8A-4147-A177-3AD203B41FA5}">
                      <a16:colId xmlns="" xmlns:a16="http://schemas.microsoft.com/office/drawing/2014/main" val="1874554717"/>
                    </a:ext>
                  </a:extLst>
                </a:gridCol>
                <a:gridCol w="1806575">
                  <a:extLst>
                    <a:ext uri="{9D8B030D-6E8A-4147-A177-3AD203B41FA5}">
                      <a16:colId xmlns="" xmlns:a16="http://schemas.microsoft.com/office/drawing/2014/main" val="1617928808"/>
                    </a:ext>
                  </a:extLst>
                </a:gridCol>
              </a:tblGrid>
              <a:tr h="365788">
                <a:tc rowSpan="2">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800" b="1" i="0" u="none" strike="noStrike" cap="none" normalizeH="0" baseline="0" dirty="0" smtClean="0">
                          <a:ln>
                            <a:noFill/>
                          </a:ln>
                          <a:solidFill>
                            <a:schemeClr val="tx2"/>
                          </a:solidFill>
                          <a:effectLst/>
                          <a:latin typeface="Arial" panose="020B0604020202020204" pitchFamily="34" charset="0"/>
                        </a:rPr>
                        <a:t>Profesija</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800" b="1" i="0" u="none" strike="noStrike" cap="none" normalizeH="0" baseline="0" smtClean="0">
                          <a:ln>
                            <a:noFill/>
                          </a:ln>
                          <a:solidFill>
                            <a:schemeClr val="tx2"/>
                          </a:solidFill>
                          <a:effectLst/>
                          <a:latin typeface="Arial" panose="020B0604020202020204" pitchFamily="34" charset="0"/>
                        </a:rPr>
                        <a:t>Broj radnih mesta (u hiljadama)</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 xmlns:a16="http://schemas.microsoft.com/office/drawing/2014/main" val="4064461597"/>
                  </a:ext>
                </a:extLst>
              </a:tr>
              <a:tr h="365788">
                <a:tc vMerge="1">
                  <a:txBody>
                    <a:bodyPr/>
                    <a:lstStyle/>
                    <a:p>
                      <a:endParaRPr lang="en-US"/>
                    </a:p>
                  </a:txBody>
                  <a:tcPr/>
                </a:tc>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800" b="0" i="0" u="none" strike="noStrike" cap="none" normalizeH="0" baseline="0" smtClean="0">
                          <a:ln>
                            <a:noFill/>
                          </a:ln>
                          <a:solidFill>
                            <a:schemeClr val="tx2"/>
                          </a:solidFill>
                          <a:effectLst>
                            <a:outerShdw blurRad="38100" dist="38100" dir="2700000" algn="tl">
                              <a:srgbClr val="C0C0C0"/>
                            </a:outerShdw>
                          </a:effectLst>
                          <a:latin typeface="Arial" panose="020B0604020202020204" pitchFamily="34" charset="0"/>
                        </a:rPr>
                        <a:t>2000</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800" b="0" i="0" u="none" strike="noStrike" cap="none" normalizeH="0" baseline="0" smtClean="0">
                          <a:ln>
                            <a:noFill/>
                          </a:ln>
                          <a:solidFill>
                            <a:schemeClr val="tx2"/>
                          </a:solidFill>
                          <a:effectLst>
                            <a:outerShdw blurRad="38100" dist="38100" dir="2700000" algn="tl">
                              <a:srgbClr val="C0C0C0"/>
                            </a:outerShdw>
                          </a:effectLst>
                          <a:latin typeface="Arial" panose="020B0604020202020204" pitchFamily="34" charset="0"/>
                        </a:rPr>
                        <a:t>2010</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156759699"/>
                  </a:ext>
                </a:extLst>
              </a:tr>
              <a:tr h="338164">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0" i="0" u="none" strike="noStrike" cap="none" normalizeH="0" baseline="0" smtClean="0">
                          <a:ln>
                            <a:noFill/>
                          </a:ln>
                          <a:solidFill>
                            <a:schemeClr val="tx2"/>
                          </a:solidFill>
                          <a:effectLst/>
                          <a:latin typeface="Arial" panose="020B0604020202020204" pitchFamily="34" charset="0"/>
                        </a:rPr>
                        <a:t>Softverski inžinjeri, aplikacije</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1" i="0" u="none" strike="noStrike" cap="none" normalizeH="0" baseline="0" smtClean="0">
                          <a:ln>
                            <a:noFill/>
                          </a:ln>
                          <a:solidFill>
                            <a:schemeClr val="tx2"/>
                          </a:solidFill>
                          <a:effectLst/>
                          <a:latin typeface="Arial" panose="020B0604020202020204" pitchFamily="34" charset="0"/>
                        </a:rPr>
                        <a:t>380</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1" i="0" u="none" strike="noStrike" cap="none" normalizeH="0" baseline="0" smtClean="0">
                          <a:ln>
                            <a:noFill/>
                          </a:ln>
                          <a:solidFill>
                            <a:schemeClr val="tx2"/>
                          </a:solidFill>
                          <a:effectLst/>
                          <a:latin typeface="Arial" panose="020B0604020202020204" pitchFamily="34" charset="0"/>
                        </a:rPr>
                        <a:t>760</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649991132"/>
                  </a:ext>
                </a:extLst>
              </a:tr>
              <a:tr h="338164">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0" i="0" u="none" strike="noStrike" cap="none" normalizeH="0" baseline="0" smtClean="0">
                          <a:ln>
                            <a:noFill/>
                          </a:ln>
                          <a:solidFill>
                            <a:schemeClr val="tx2"/>
                          </a:solidFill>
                          <a:effectLst/>
                          <a:latin typeface="Arial" panose="020B0604020202020204" pitchFamily="34" charset="0"/>
                        </a:rPr>
                        <a:t>Specijalista računarske podrške</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1" i="0" u="none" strike="noStrike" cap="none" normalizeH="0" baseline="0" smtClean="0">
                          <a:ln>
                            <a:noFill/>
                          </a:ln>
                          <a:solidFill>
                            <a:schemeClr val="tx2"/>
                          </a:solidFill>
                          <a:effectLst/>
                          <a:latin typeface="Arial" panose="020B0604020202020204" pitchFamily="34" charset="0"/>
                        </a:rPr>
                        <a:t>506</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1" i="0" u="none" strike="noStrike" cap="none" normalizeH="0" baseline="0" smtClean="0">
                          <a:ln>
                            <a:noFill/>
                          </a:ln>
                          <a:solidFill>
                            <a:schemeClr val="tx2"/>
                          </a:solidFill>
                          <a:effectLst/>
                          <a:latin typeface="Arial" panose="020B0604020202020204" pitchFamily="34" charset="0"/>
                        </a:rPr>
                        <a:t>996</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224037978"/>
                  </a:ext>
                </a:extLst>
              </a:tr>
              <a:tr h="339751">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0" i="0" u="none" strike="noStrike" cap="none" normalizeH="0" baseline="0" smtClean="0">
                          <a:ln>
                            <a:noFill/>
                          </a:ln>
                          <a:solidFill>
                            <a:schemeClr val="tx2"/>
                          </a:solidFill>
                          <a:effectLst/>
                          <a:latin typeface="Arial" panose="020B0604020202020204" pitchFamily="34" charset="0"/>
                        </a:rPr>
                        <a:t>Softverski inžinjeri, sistemski softver</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1" i="0" u="none" strike="noStrike" cap="none" normalizeH="0" baseline="0" smtClean="0">
                          <a:ln>
                            <a:noFill/>
                          </a:ln>
                          <a:solidFill>
                            <a:schemeClr val="tx2"/>
                          </a:solidFill>
                          <a:effectLst/>
                          <a:latin typeface="Arial" panose="020B0604020202020204" pitchFamily="34" charset="0"/>
                        </a:rPr>
                        <a:t>317</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1" i="0" u="none" strike="noStrike" cap="none" normalizeH="0" baseline="0" smtClean="0">
                          <a:ln>
                            <a:noFill/>
                          </a:ln>
                          <a:solidFill>
                            <a:schemeClr val="tx2"/>
                          </a:solidFill>
                          <a:effectLst/>
                          <a:latin typeface="Arial" panose="020B0604020202020204" pitchFamily="34" charset="0"/>
                        </a:rPr>
                        <a:t>601</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715204556"/>
                  </a:ext>
                </a:extLst>
              </a:tr>
              <a:tr h="338164">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0" i="0" u="none" strike="noStrike" cap="none" normalizeH="0" baseline="0" smtClean="0">
                          <a:ln>
                            <a:noFill/>
                          </a:ln>
                          <a:solidFill>
                            <a:schemeClr val="tx2"/>
                          </a:solidFill>
                          <a:effectLst/>
                          <a:latin typeface="Arial" panose="020B0604020202020204" pitchFamily="34" charset="0"/>
                        </a:rPr>
                        <a:t>Administratori mreže i računarskih sistema</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1" i="0" u="none" strike="noStrike" cap="none" normalizeH="0" baseline="0" dirty="0" smtClean="0">
                          <a:ln>
                            <a:noFill/>
                          </a:ln>
                          <a:solidFill>
                            <a:schemeClr val="tx2"/>
                          </a:solidFill>
                          <a:effectLst/>
                          <a:latin typeface="Arial" panose="020B0604020202020204" pitchFamily="34" charset="0"/>
                        </a:rPr>
                        <a:t>229</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1" i="0" u="none" strike="noStrike" cap="none" normalizeH="0" baseline="0" smtClean="0">
                          <a:ln>
                            <a:noFill/>
                          </a:ln>
                          <a:solidFill>
                            <a:schemeClr val="tx2"/>
                          </a:solidFill>
                          <a:effectLst/>
                          <a:latin typeface="Arial" panose="020B0604020202020204" pitchFamily="34" charset="0"/>
                        </a:rPr>
                        <a:t>416</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136565918"/>
                  </a:ext>
                </a:extLst>
              </a:tr>
              <a:tr h="338164">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0" i="0" u="none" strike="noStrike" cap="none" normalizeH="0" baseline="0" smtClean="0">
                          <a:ln>
                            <a:noFill/>
                          </a:ln>
                          <a:solidFill>
                            <a:schemeClr val="tx2"/>
                          </a:solidFill>
                          <a:effectLst/>
                          <a:latin typeface="Arial" panose="020B0604020202020204" pitchFamily="34" charset="0"/>
                        </a:rPr>
                        <a:t>Analist mreže i računarskih sistema</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1" i="0" u="none" strike="noStrike" cap="none" normalizeH="0" baseline="0" smtClean="0">
                          <a:ln>
                            <a:noFill/>
                          </a:ln>
                          <a:solidFill>
                            <a:schemeClr val="tx2"/>
                          </a:solidFill>
                          <a:effectLst/>
                          <a:latin typeface="Arial" panose="020B0604020202020204" pitchFamily="34" charset="0"/>
                        </a:rPr>
                        <a:t>119</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1" i="0" u="none" strike="noStrike" cap="none" normalizeH="0" baseline="0" smtClean="0">
                          <a:ln>
                            <a:noFill/>
                          </a:ln>
                          <a:solidFill>
                            <a:schemeClr val="tx2"/>
                          </a:solidFill>
                          <a:effectLst/>
                          <a:latin typeface="Arial" panose="020B0604020202020204" pitchFamily="34" charset="0"/>
                        </a:rPr>
                        <a:t>211</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30028605"/>
                  </a:ext>
                </a:extLst>
              </a:tr>
              <a:tr h="339751">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0" i="1" u="none" strike="noStrike" cap="none" normalizeH="0" baseline="0" smtClean="0">
                          <a:ln>
                            <a:noFill/>
                          </a:ln>
                          <a:solidFill>
                            <a:schemeClr val="tx2"/>
                          </a:solidFill>
                          <a:effectLst/>
                          <a:latin typeface="Arial" panose="020B0604020202020204" pitchFamily="34" charset="0"/>
                        </a:rPr>
                        <a:t>“Desktop publishers”</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1" i="0" u="none" strike="noStrike" cap="none" normalizeH="0" baseline="0" smtClean="0">
                          <a:ln>
                            <a:noFill/>
                          </a:ln>
                          <a:solidFill>
                            <a:schemeClr val="tx2"/>
                          </a:solidFill>
                          <a:effectLst/>
                          <a:latin typeface="Arial" panose="020B0604020202020204" pitchFamily="34" charset="0"/>
                        </a:rPr>
                        <a:t>38</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1" i="0" u="none" strike="noStrike" cap="none" normalizeH="0" baseline="0" smtClean="0">
                          <a:ln>
                            <a:noFill/>
                          </a:ln>
                          <a:solidFill>
                            <a:schemeClr val="tx2"/>
                          </a:solidFill>
                          <a:effectLst/>
                          <a:latin typeface="Arial" panose="020B0604020202020204" pitchFamily="34" charset="0"/>
                        </a:rPr>
                        <a:t>63</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461558165"/>
                  </a:ext>
                </a:extLst>
              </a:tr>
              <a:tr h="338164">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0" i="0" u="none" strike="noStrike" cap="none" normalizeH="0" baseline="0" smtClean="0">
                          <a:ln>
                            <a:noFill/>
                          </a:ln>
                          <a:solidFill>
                            <a:schemeClr val="tx2"/>
                          </a:solidFill>
                          <a:effectLst/>
                          <a:latin typeface="Arial" panose="020B0604020202020204" pitchFamily="34" charset="0"/>
                        </a:rPr>
                        <a:t>Administrator baze podataka</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1" i="0" u="none" strike="noStrike" cap="none" normalizeH="0" baseline="0" smtClean="0">
                          <a:ln>
                            <a:noFill/>
                          </a:ln>
                          <a:solidFill>
                            <a:schemeClr val="tx2"/>
                          </a:solidFill>
                          <a:effectLst/>
                          <a:latin typeface="Arial" panose="020B0604020202020204" pitchFamily="34" charset="0"/>
                        </a:rPr>
                        <a:t>106</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1" i="0" u="none" strike="noStrike" cap="none" normalizeH="0" baseline="0" smtClean="0">
                          <a:ln>
                            <a:noFill/>
                          </a:ln>
                          <a:solidFill>
                            <a:schemeClr val="tx2"/>
                          </a:solidFill>
                          <a:effectLst/>
                          <a:latin typeface="Arial" panose="020B0604020202020204" pitchFamily="34" charset="0"/>
                        </a:rPr>
                        <a:t>176</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444171386"/>
                  </a:ext>
                </a:extLst>
              </a:tr>
              <a:tr h="338164">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0" i="1" u="none" strike="noStrike" cap="none" normalizeH="0" baseline="0" smtClean="0">
                          <a:ln>
                            <a:noFill/>
                          </a:ln>
                          <a:solidFill>
                            <a:schemeClr val="tx2"/>
                          </a:solidFill>
                          <a:effectLst/>
                          <a:latin typeface="Arial" panose="020B0604020202020204" pitchFamily="34" charset="0"/>
                        </a:rPr>
                        <a:t>“Personal and home care aides”</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1" i="0" u="none" strike="noStrike" cap="none" normalizeH="0" baseline="0" smtClean="0">
                          <a:ln>
                            <a:noFill/>
                          </a:ln>
                          <a:solidFill>
                            <a:schemeClr val="tx2"/>
                          </a:solidFill>
                          <a:effectLst/>
                          <a:latin typeface="Arial" panose="020B0604020202020204" pitchFamily="34" charset="0"/>
                        </a:rPr>
                        <a:t>414</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1" i="0" u="none" strike="noStrike" cap="none" normalizeH="0" baseline="0" smtClean="0">
                          <a:ln>
                            <a:noFill/>
                          </a:ln>
                          <a:solidFill>
                            <a:schemeClr val="tx2"/>
                          </a:solidFill>
                          <a:effectLst/>
                          <a:latin typeface="Arial" panose="020B0604020202020204" pitchFamily="34" charset="0"/>
                        </a:rPr>
                        <a:t>672</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935759820"/>
                  </a:ext>
                </a:extLst>
              </a:tr>
              <a:tr h="339751">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0" i="0" u="none" strike="noStrike" cap="none" normalizeH="0" baseline="0" smtClean="0">
                          <a:ln>
                            <a:noFill/>
                          </a:ln>
                          <a:solidFill>
                            <a:schemeClr val="tx2"/>
                          </a:solidFill>
                          <a:effectLst/>
                          <a:latin typeface="Arial" panose="020B0604020202020204" pitchFamily="34" charset="0"/>
                        </a:rPr>
                        <a:t>Analist računarskih sistema</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1" i="0" u="none" strike="noStrike" cap="none" normalizeH="0" baseline="0" smtClean="0">
                          <a:ln>
                            <a:noFill/>
                          </a:ln>
                          <a:solidFill>
                            <a:schemeClr val="tx2"/>
                          </a:solidFill>
                          <a:effectLst/>
                          <a:latin typeface="Arial" panose="020B0604020202020204" pitchFamily="34" charset="0"/>
                        </a:rPr>
                        <a:t>431</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1" i="0" u="none" strike="noStrike" cap="none" normalizeH="0" baseline="0" smtClean="0">
                          <a:ln>
                            <a:noFill/>
                          </a:ln>
                          <a:solidFill>
                            <a:schemeClr val="tx2"/>
                          </a:solidFill>
                          <a:effectLst/>
                          <a:latin typeface="Arial" panose="020B0604020202020204" pitchFamily="34" charset="0"/>
                        </a:rPr>
                        <a:t>689</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764620623"/>
                  </a:ext>
                </a:extLst>
              </a:tr>
              <a:tr h="338164">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0" i="1" u="none" strike="noStrike" cap="none" normalizeH="0" baseline="0" dirty="0" smtClean="0">
                          <a:ln>
                            <a:noFill/>
                          </a:ln>
                          <a:solidFill>
                            <a:schemeClr val="tx2"/>
                          </a:solidFill>
                          <a:effectLst/>
                          <a:latin typeface="Arial" panose="020B0604020202020204" pitchFamily="34" charset="0"/>
                        </a:rPr>
                        <a:t>“Medical assistants”</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1" i="0" u="none" strike="noStrike" cap="none" normalizeH="0" baseline="0" smtClean="0">
                          <a:ln>
                            <a:noFill/>
                          </a:ln>
                          <a:solidFill>
                            <a:schemeClr val="tx2"/>
                          </a:solidFill>
                          <a:effectLst/>
                          <a:latin typeface="Arial" panose="020B0604020202020204" pitchFamily="34" charset="0"/>
                        </a:rPr>
                        <a:t>329</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0"/>
                        </a:spcBef>
                        <a:buClr>
                          <a:srgbClr val="4D4D4D"/>
                        </a:buClr>
                        <a:defRPr sz="2800" b="1">
                          <a:solidFill>
                            <a:schemeClr val="tx2"/>
                          </a:solidFill>
                          <a:latin typeface="Arial" panose="020B0604020202020204" pitchFamily="34" charset="0"/>
                        </a:defRPr>
                      </a:lvl1pPr>
                      <a:lvl2pPr marL="344488">
                        <a:spcBef>
                          <a:spcPct val="60000"/>
                        </a:spcBef>
                        <a:buClr>
                          <a:srgbClr val="777777"/>
                        </a:buClr>
                        <a:defRPr sz="2400" b="1" i="1">
                          <a:solidFill>
                            <a:schemeClr val="tx1"/>
                          </a:solidFill>
                          <a:latin typeface="Garamond" panose="02020404030301010803" pitchFamily="18" charset="0"/>
                        </a:defRPr>
                      </a:lvl2pPr>
                      <a:lvl3pPr marL="693738">
                        <a:buClr>
                          <a:srgbClr val="969696"/>
                        </a:buClr>
                        <a:defRPr sz="2100">
                          <a:solidFill>
                            <a:schemeClr val="tx1"/>
                          </a:solidFill>
                          <a:latin typeface="Garamond" panose="02020404030301010803" pitchFamily="18" charset="0"/>
                        </a:defRPr>
                      </a:lvl3pPr>
                      <a:lvl4pPr marL="989013">
                        <a:buClr>
                          <a:srgbClr val="B2B2B2"/>
                        </a:buClr>
                        <a:buSzPct val="75000"/>
                        <a:defRPr sz="2000">
                          <a:solidFill>
                            <a:schemeClr val="tx1"/>
                          </a:solidFill>
                          <a:latin typeface="Garamond" panose="02020404030301010803" pitchFamily="18" charset="0"/>
                        </a:defRPr>
                      </a:lvl4pPr>
                      <a:lvl5pPr marL="1282700">
                        <a:buClr>
                          <a:srgbClr val="C0C0C0"/>
                        </a:buClr>
                        <a:buSzPct val="80000"/>
                        <a:defRPr sz="1900">
                          <a:solidFill>
                            <a:schemeClr val="tx1"/>
                          </a:solidFill>
                          <a:latin typeface="Garamond" panose="02020404030301010803" pitchFamily="18" charset="0"/>
                        </a:defRPr>
                      </a:lvl5pPr>
                      <a:lvl6pPr marL="17399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6pPr>
                      <a:lvl7pPr marL="21971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7pPr>
                      <a:lvl8pPr marL="26543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8pPr>
                      <a:lvl9pPr marL="3111500" fontAlgn="base">
                        <a:spcBef>
                          <a:spcPct val="20000"/>
                        </a:spcBef>
                        <a:spcAft>
                          <a:spcPct val="0"/>
                        </a:spcAft>
                        <a:buClr>
                          <a:srgbClr val="C0C0C0"/>
                        </a:buClr>
                        <a:buSzPct val="80000"/>
                        <a:buFont typeface="Wingdings" panose="05000000000000000000" pitchFamily="2" charset="2"/>
                        <a:defRPr sz="19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100000"/>
                        </a:spcBef>
                        <a:spcAft>
                          <a:spcPct val="0"/>
                        </a:spcAft>
                        <a:buClr>
                          <a:srgbClr val="4D4D4D"/>
                        </a:buClr>
                        <a:buSzPct val="70000"/>
                        <a:buFont typeface="Wingdings" panose="05000000000000000000" pitchFamily="2" charset="2"/>
                        <a:buNone/>
                        <a:tabLst/>
                      </a:pPr>
                      <a:r>
                        <a:rPr kumimoji="0" lang="sr-Latn-CS" altLang="en-US" sz="1600" b="1" i="0" u="none" strike="noStrike" cap="none" normalizeH="0" baseline="0" dirty="0" smtClean="0">
                          <a:ln>
                            <a:noFill/>
                          </a:ln>
                          <a:solidFill>
                            <a:schemeClr val="tx2"/>
                          </a:solidFill>
                          <a:effectLst/>
                          <a:latin typeface="Arial" panose="020B0604020202020204" pitchFamily="34" charset="0"/>
                        </a:rPr>
                        <a:t>516</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651213696"/>
                  </a:ext>
                </a:extLst>
              </a:tr>
            </a:tbl>
          </a:graphicData>
        </a:graphic>
      </p:graphicFrame>
    </p:spTree>
    <p:extLst>
      <p:ext uri="{BB962C8B-B14F-4D97-AF65-F5344CB8AC3E}">
        <p14:creationId xmlns:p14="http://schemas.microsoft.com/office/powerpoint/2010/main" val="114847870"/>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normAutofit/>
          </a:bodyPr>
          <a:lstStyle/>
          <a:p>
            <a:pPr algn="l"/>
            <a:r>
              <a:rPr lang="en-US" dirty="0" smtClean="0">
                <a:solidFill>
                  <a:schemeClr val="tx2"/>
                </a:solidFill>
                <a:latin typeface="Cambria" pitchFamily="18" charset="0"/>
              </a:rPr>
              <a:t>NAJTRAŽENIJA </a:t>
            </a:r>
            <a:r>
              <a:rPr lang="en-US" dirty="0">
                <a:solidFill>
                  <a:schemeClr val="tx2"/>
                </a:solidFill>
                <a:latin typeface="Cambria" pitchFamily="18" charset="0"/>
              </a:rPr>
              <a:t>ZANIMANJA</a:t>
            </a:r>
            <a:br>
              <a:rPr lang="en-US" dirty="0">
                <a:solidFill>
                  <a:schemeClr val="tx2"/>
                </a:solidFill>
                <a:latin typeface="Cambria" pitchFamily="18" charset="0"/>
              </a:rPr>
            </a:br>
            <a:r>
              <a:rPr lang="en-US" dirty="0">
                <a:solidFill>
                  <a:schemeClr val="tx2"/>
                </a:solidFill>
                <a:latin typeface="Cambria" pitchFamily="18" charset="0"/>
              </a:rPr>
              <a:t>IZ OBLASTI </a:t>
            </a:r>
            <a:r>
              <a:rPr lang="en-US" dirty="0" smtClean="0">
                <a:solidFill>
                  <a:schemeClr val="tx2"/>
                </a:solidFill>
                <a:latin typeface="Cambria" pitchFamily="18" charset="0"/>
              </a:rPr>
              <a:t>IS</a:t>
            </a:r>
            <a:r>
              <a:rPr lang="sr-Latn-RS" dirty="0" smtClean="0">
                <a:solidFill>
                  <a:schemeClr val="tx2"/>
                </a:solidFill>
                <a:latin typeface="Cambria" pitchFamily="18" charset="0"/>
              </a:rPr>
              <a:t>a</a:t>
            </a:r>
            <a:endParaRPr lang="en-US" dirty="0">
              <a:solidFill>
                <a:schemeClr val="tx2"/>
              </a:solidFill>
              <a:latin typeface="Cambria" pitchFamily="18" charset="0"/>
            </a:endParaRPr>
          </a:p>
        </p:txBody>
      </p:sp>
      <p:sp>
        <p:nvSpPr>
          <p:cNvPr id="5" name="Subtitle 2"/>
          <p:cNvSpPr>
            <a:spLocks noGrp="1"/>
          </p:cNvSpPr>
          <p:nvPr>
            <p:ph type="subTitle" idx="1"/>
          </p:nvPr>
        </p:nvSpPr>
        <p:spPr>
          <a:xfrm>
            <a:off x="683568" y="2636912"/>
            <a:ext cx="7120880" cy="3816424"/>
          </a:xfrm>
        </p:spPr>
        <p:txBody>
          <a:bodyPr>
            <a:normAutofit/>
          </a:bodyPr>
          <a:lstStyle/>
          <a:p>
            <a:pPr algn="l"/>
            <a:r>
              <a:rPr lang="sr-Latn-RS" sz="2400" b="1" dirty="0" smtClean="0">
                <a:solidFill>
                  <a:schemeClr val="tx2"/>
                </a:solidFill>
                <a:latin typeface="Cambria" pitchFamily="18" charset="0"/>
              </a:rPr>
              <a:t>Zadatak</a:t>
            </a:r>
            <a:r>
              <a:rPr lang="sr-Latn-RS" sz="2400" dirty="0" smtClean="0">
                <a:solidFill>
                  <a:schemeClr val="tx2"/>
                </a:solidFill>
                <a:latin typeface="Cambria" pitchFamily="18" charset="0"/>
              </a:rPr>
              <a:t>: </a:t>
            </a:r>
            <a:r>
              <a:rPr lang="en-US" sz="2400" dirty="0" err="1" smtClean="0">
                <a:solidFill>
                  <a:schemeClr val="tx2"/>
                </a:solidFill>
                <a:latin typeface="Cambria" pitchFamily="18" charset="0"/>
              </a:rPr>
              <a:t>Pregled</a:t>
            </a:r>
            <a:r>
              <a:rPr lang="en-US" sz="2400" dirty="0" smtClean="0">
                <a:solidFill>
                  <a:schemeClr val="tx2"/>
                </a:solidFill>
                <a:latin typeface="Cambria" pitchFamily="18" charset="0"/>
              </a:rPr>
              <a:t> </a:t>
            </a:r>
            <a:r>
              <a:rPr lang="en-US" sz="2400" dirty="0" err="1">
                <a:solidFill>
                  <a:schemeClr val="tx2"/>
                </a:solidFill>
                <a:latin typeface="Cambria" pitchFamily="18" charset="0"/>
              </a:rPr>
              <a:t>radnih</a:t>
            </a:r>
            <a:r>
              <a:rPr lang="en-US" sz="2400" dirty="0">
                <a:solidFill>
                  <a:schemeClr val="tx2"/>
                </a:solidFill>
                <a:latin typeface="Cambria" pitchFamily="18" charset="0"/>
              </a:rPr>
              <a:t> </a:t>
            </a:r>
            <a:r>
              <a:rPr lang="en-US" sz="2400" dirty="0" err="1">
                <a:solidFill>
                  <a:schemeClr val="tx2"/>
                </a:solidFill>
                <a:latin typeface="Cambria" pitchFamily="18" charset="0"/>
              </a:rPr>
              <a:t>mesta</a:t>
            </a:r>
            <a:r>
              <a:rPr lang="en-US" sz="2400" dirty="0">
                <a:solidFill>
                  <a:schemeClr val="tx2"/>
                </a:solidFill>
                <a:latin typeface="Cambria" pitchFamily="18" charset="0"/>
              </a:rPr>
              <a:t> </a:t>
            </a:r>
            <a:r>
              <a:rPr lang="en-US" sz="2400" dirty="0" err="1">
                <a:solidFill>
                  <a:schemeClr val="tx2"/>
                </a:solidFill>
                <a:latin typeface="Cambria" pitchFamily="18" charset="0"/>
              </a:rPr>
              <a:t>iz</a:t>
            </a:r>
            <a:r>
              <a:rPr lang="en-US" sz="2400" dirty="0">
                <a:solidFill>
                  <a:schemeClr val="tx2"/>
                </a:solidFill>
                <a:latin typeface="Cambria" pitchFamily="18" charset="0"/>
              </a:rPr>
              <a:t> </a:t>
            </a:r>
            <a:r>
              <a:rPr lang="en-US" sz="2400" dirty="0" err="1">
                <a:solidFill>
                  <a:schemeClr val="tx2"/>
                </a:solidFill>
                <a:latin typeface="Cambria" pitchFamily="18" charset="0"/>
              </a:rPr>
              <a:t>oblasti</a:t>
            </a:r>
            <a:r>
              <a:rPr lang="en-US" sz="2400" dirty="0">
                <a:solidFill>
                  <a:schemeClr val="tx2"/>
                </a:solidFill>
                <a:latin typeface="Cambria" pitchFamily="18" charset="0"/>
              </a:rPr>
              <a:t> </a:t>
            </a:r>
            <a:r>
              <a:rPr lang="en-US" sz="2400" dirty="0" smtClean="0">
                <a:solidFill>
                  <a:schemeClr val="tx2"/>
                </a:solidFill>
                <a:latin typeface="Cambria" pitchFamily="18" charset="0"/>
              </a:rPr>
              <a:t>IS</a:t>
            </a:r>
            <a:endParaRPr lang="en-US" sz="2400" dirty="0">
              <a:solidFill>
                <a:schemeClr val="tx2"/>
              </a:solidFill>
              <a:latin typeface="Cambria" pitchFamily="18" charset="0"/>
            </a:endParaRPr>
          </a:p>
          <a:p>
            <a:pPr algn="l"/>
            <a:r>
              <a:rPr lang="sr-Latn-RS" sz="2400" dirty="0" smtClean="0">
                <a:solidFill>
                  <a:schemeClr val="tx2"/>
                </a:solidFill>
                <a:latin typeface="Cambria" pitchFamily="18" charset="0"/>
              </a:rPr>
              <a:t>I</a:t>
            </a:r>
            <a:r>
              <a:rPr lang="en-US" sz="2400" dirty="0" err="1" smtClean="0">
                <a:solidFill>
                  <a:schemeClr val="tx2"/>
                </a:solidFill>
                <a:latin typeface="Cambria" pitchFamily="18" charset="0"/>
              </a:rPr>
              <a:t>stražiti</a:t>
            </a:r>
            <a:r>
              <a:rPr lang="en-US" sz="2400" dirty="0" smtClean="0">
                <a:solidFill>
                  <a:schemeClr val="tx2"/>
                </a:solidFill>
                <a:latin typeface="Cambria" pitchFamily="18" charset="0"/>
              </a:rPr>
              <a:t> </a:t>
            </a:r>
            <a:r>
              <a:rPr lang="en-US" sz="2400" dirty="0" err="1">
                <a:solidFill>
                  <a:schemeClr val="tx2"/>
                </a:solidFill>
                <a:latin typeface="Cambria" pitchFamily="18" charset="0"/>
              </a:rPr>
              <a:t>zanimanja</a:t>
            </a:r>
            <a:r>
              <a:rPr lang="en-US" sz="2400" dirty="0">
                <a:solidFill>
                  <a:schemeClr val="tx2"/>
                </a:solidFill>
                <a:latin typeface="Cambria" pitchFamily="18" charset="0"/>
              </a:rPr>
              <a:t> u </a:t>
            </a:r>
            <a:r>
              <a:rPr lang="en-US" sz="2400" dirty="0" err="1">
                <a:solidFill>
                  <a:schemeClr val="tx2"/>
                </a:solidFill>
                <a:latin typeface="Cambria" pitchFamily="18" charset="0"/>
              </a:rPr>
              <a:t>Srbiji</a:t>
            </a:r>
            <a:r>
              <a:rPr lang="en-US" sz="2400" dirty="0">
                <a:solidFill>
                  <a:schemeClr val="tx2"/>
                </a:solidFill>
                <a:latin typeface="Cambria" pitchFamily="18" charset="0"/>
              </a:rPr>
              <a:t> i </a:t>
            </a:r>
            <a:r>
              <a:rPr lang="en-US" sz="2400" dirty="0" err="1">
                <a:solidFill>
                  <a:schemeClr val="tx2"/>
                </a:solidFill>
                <a:latin typeface="Cambria" pitchFamily="18" charset="0"/>
              </a:rPr>
              <a:t>na</a:t>
            </a:r>
            <a:r>
              <a:rPr lang="en-US" sz="2400" dirty="0">
                <a:solidFill>
                  <a:schemeClr val="tx2"/>
                </a:solidFill>
                <a:latin typeface="Cambria" pitchFamily="18" charset="0"/>
              </a:rPr>
              <a:t> </a:t>
            </a:r>
            <a:r>
              <a:rPr lang="en-US" sz="2400" dirty="0" err="1">
                <a:solidFill>
                  <a:schemeClr val="tx2"/>
                </a:solidFill>
                <a:latin typeface="Cambria" pitchFamily="18" charset="0"/>
              </a:rPr>
              <a:t>različitim</a:t>
            </a:r>
            <a:r>
              <a:rPr lang="en-US" sz="2400" dirty="0">
                <a:solidFill>
                  <a:schemeClr val="tx2"/>
                </a:solidFill>
                <a:latin typeface="Cambria" pitchFamily="18" charset="0"/>
              </a:rPr>
              <a:t> </a:t>
            </a:r>
            <a:r>
              <a:rPr lang="en-US" sz="2400" dirty="0" err="1">
                <a:solidFill>
                  <a:schemeClr val="tx2"/>
                </a:solidFill>
                <a:latin typeface="Cambria" pitchFamily="18" charset="0"/>
              </a:rPr>
              <a:t>kontinentima</a:t>
            </a:r>
            <a:r>
              <a:rPr lang="en-US" sz="2400" dirty="0">
                <a:solidFill>
                  <a:schemeClr val="tx2"/>
                </a:solidFill>
                <a:latin typeface="Cambria" pitchFamily="18" charset="0"/>
              </a:rPr>
              <a:t> , </a:t>
            </a:r>
            <a:r>
              <a:rPr lang="en-US" sz="2400" dirty="0" err="1">
                <a:solidFill>
                  <a:schemeClr val="tx2"/>
                </a:solidFill>
                <a:latin typeface="Cambria" pitchFamily="18" charset="0"/>
              </a:rPr>
              <a:t>sa</a:t>
            </a:r>
            <a:r>
              <a:rPr lang="en-US" sz="2400" dirty="0">
                <a:solidFill>
                  <a:schemeClr val="tx2"/>
                </a:solidFill>
                <a:latin typeface="Cambria" pitchFamily="18" charset="0"/>
              </a:rPr>
              <a:t> </a:t>
            </a:r>
            <a:r>
              <a:rPr lang="en-US" sz="2400" dirty="0" err="1">
                <a:solidFill>
                  <a:schemeClr val="tx2"/>
                </a:solidFill>
                <a:latin typeface="Cambria" pitchFamily="18" charset="0"/>
              </a:rPr>
              <a:t>mogućnošću</a:t>
            </a:r>
            <a:r>
              <a:rPr lang="en-US" sz="2400" dirty="0">
                <a:solidFill>
                  <a:schemeClr val="tx2"/>
                </a:solidFill>
                <a:latin typeface="Cambria" pitchFamily="18" charset="0"/>
              </a:rPr>
              <a:t> </a:t>
            </a:r>
            <a:r>
              <a:rPr lang="en-US" sz="2400" dirty="0" err="1">
                <a:solidFill>
                  <a:schemeClr val="tx2"/>
                </a:solidFill>
                <a:latin typeface="Cambria" pitchFamily="18" charset="0"/>
              </a:rPr>
              <a:t>tabelarnog</a:t>
            </a:r>
            <a:r>
              <a:rPr lang="en-US" sz="2400" dirty="0">
                <a:solidFill>
                  <a:schemeClr val="tx2"/>
                </a:solidFill>
                <a:latin typeface="Cambria" pitchFamily="18" charset="0"/>
              </a:rPr>
              <a:t> </a:t>
            </a:r>
            <a:r>
              <a:rPr lang="en-US" sz="2400" dirty="0" err="1">
                <a:solidFill>
                  <a:schemeClr val="tx2"/>
                </a:solidFill>
                <a:latin typeface="Cambria" pitchFamily="18" charset="0"/>
              </a:rPr>
              <a:t>prikaza</a:t>
            </a:r>
            <a:r>
              <a:rPr lang="en-US" sz="2400" dirty="0">
                <a:solidFill>
                  <a:schemeClr val="tx2"/>
                </a:solidFill>
                <a:latin typeface="Cambria" pitchFamily="18" charset="0"/>
              </a:rPr>
              <a:t> </a:t>
            </a:r>
            <a:r>
              <a:rPr lang="en-US" sz="2400" dirty="0" err="1">
                <a:solidFill>
                  <a:schemeClr val="tx2"/>
                </a:solidFill>
                <a:latin typeface="Cambria" pitchFamily="18" charset="0"/>
              </a:rPr>
              <a:t>broja</a:t>
            </a:r>
            <a:r>
              <a:rPr lang="en-US" sz="2400" dirty="0">
                <a:solidFill>
                  <a:schemeClr val="tx2"/>
                </a:solidFill>
                <a:latin typeface="Cambria" pitchFamily="18" charset="0"/>
              </a:rPr>
              <a:t> </a:t>
            </a:r>
            <a:r>
              <a:rPr lang="en-US" sz="2400" dirty="0" err="1">
                <a:solidFill>
                  <a:schemeClr val="tx2"/>
                </a:solidFill>
                <a:latin typeface="Cambria" pitchFamily="18" charset="0"/>
              </a:rPr>
              <a:t>radnih</a:t>
            </a:r>
            <a:r>
              <a:rPr lang="en-US" sz="2400" dirty="0">
                <a:solidFill>
                  <a:schemeClr val="tx2"/>
                </a:solidFill>
                <a:latin typeface="Cambria" pitchFamily="18" charset="0"/>
              </a:rPr>
              <a:t> </a:t>
            </a:r>
            <a:r>
              <a:rPr lang="en-US" sz="2400" dirty="0" err="1">
                <a:solidFill>
                  <a:schemeClr val="tx2"/>
                </a:solidFill>
                <a:latin typeface="Cambria" pitchFamily="18" charset="0"/>
              </a:rPr>
              <a:t>mesta</a:t>
            </a:r>
            <a:r>
              <a:rPr lang="en-US" sz="2400" dirty="0">
                <a:solidFill>
                  <a:schemeClr val="tx2"/>
                </a:solidFill>
                <a:latin typeface="Cambria" pitchFamily="18" charset="0"/>
              </a:rPr>
              <a:t> i </a:t>
            </a:r>
            <a:r>
              <a:rPr lang="en-US" sz="2400" dirty="0" err="1">
                <a:solidFill>
                  <a:schemeClr val="tx2"/>
                </a:solidFill>
                <a:latin typeface="Cambria" pitchFamily="18" charset="0"/>
              </a:rPr>
              <a:t>prosečne</a:t>
            </a:r>
            <a:r>
              <a:rPr lang="en-US" sz="2400" dirty="0">
                <a:solidFill>
                  <a:schemeClr val="tx2"/>
                </a:solidFill>
                <a:latin typeface="Cambria" pitchFamily="18" charset="0"/>
              </a:rPr>
              <a:t> plate</a:t>
            </a:r>
          </a:p>
          <a:p>
            <a:pPr algn="l"/>
            <a:r>
              <a:rPr lang="en-US" sz="2400" dirty="0" err="1">
                <a:solidFill>
                  <a:schemeClr val="tx2"/>
                </a:solidFill>
                <a:latin typeface="Cambria" pitchFamily="18" charset="0"/>
              </a:rPr>
              <a:t>Istraživanje</a:t>
            </a:r>
            <a:r>
              <a:rPr lang="en-US" sz="2400" dirty="0">
                <a:solidFill>
                  <a:schemeClr val="tx2"/>
                </a:solidFill>
                <a:latin typeface="Cambria" pitchFamily="18" charset="0"/>
              </a:rPr>
              <a:t> </a:t>
            </a:r>
            <a:r>
              <a:rPr lang="sr-Latn-RS" sz="2400" dirty="0" smtClean="0">
                <a:solidFill>
                  <a:schemeClr val="tx2"/>
                </a:solidFill>
                <a:latin typeface="Cambria" pitchFamily="18" charset="0"/>
              </a:rPr>
              <a:t>prikazati </a:t>
            </a:r>
            <a:r>
              <a:rPr lang="en-US" sz="2400" dirty="0" smtClean="0">
                <a:solidFill>
                  <a:schemeClr val="tx2"/>
                </a:solidFill>
                <a:latin typeface="Cambria" pitchFamily="18" charset="0"/>
              </a:rPr>
              <a:t>u </a:t>
            </a:r>
            <a:r>
              <a:rPr lang="en-US" sz="2400" dirty="0" err="1">
                <a:solidFill>
                  <a:schemeClr val="tx2"/>
                </a:solidFill>
                <a:latin typeface="Cambria" pitchFamily="18" charset="0"/>
              </a:rPr>
              <a:t>vidu</a:t>
            </a:r>
            <a:r>
              <a:rPr lang="en-US" sz="2400" dirty="0">
                <a:solidFill>
                  <a:schemeClr val="tx2"/>
                </a:solidFill>
                <a:latin typeface="Cambria" pitchFamily="18" charset="0"/>
              </a:rPr>
              <a:t> </a:t>
            </a:r>
            <a:r>
              <a:rPr lang="en-US" sz="2400" dirty="0" err="1">
                <a:solidFill>
                  <a:schemeClr val="tx2"/>
                </a:solidFill>
                <a:latin typeface="Cambria" pitchFamily="18" charset="0"/>
              </a:rPr>
              <a:t>dokumenta</a:t>
            </a:r>
            <a:r>
              <a:rPr lang="en-US" sz="2400" dirty="0">
                <a:solidFill>
                  <a:schemeClr val="tx2"/>
                </a:solidFill>
                <a:latin typeface="Cambria" pitchFamily="18" charset="0"/>
              </a:rPr>
              <a:t> </a:t>
            </a:r>
            <a:r>
              <a:rPr lang="en-US" sz="2400" dirty="0" err="1">
                <a:solidFill>
                  <a:schemeClr val="tx2"/>
                </a:solidFill>
                <a:latin typeface="Cambria" pitchFamily="18" charset="0"/>
              </a:rPr>
              <a:t>sa</a:t>
            </a:r>
            <a:r>
              <a:rPr lang="en-US" sz="2400" dirty="0">
                <a:solidFill>
                  <a:schemeClr val="tx2"/>
                </a:solidFill>
                <a:latin typeface="Cambria" pitchFamily="18" charset="0"/>
              </a:rPr>
              <a:t> </a:t>
            </a:r>
            <a:r>
              <a:rPr lang="en-US" sz="2400" dirty="0" err="1">
                <a:solidFill>
                  <a:schemeClr val="tx2"/>
                </a:solidFill>
                <a:latin typeface="Cambria" pitchFamily="18" charset="0"/>
              </a:rPr>
              <a:t>nazivom</a:t>
            </a:r>
            <a:r>
              <a:rPr lang="en-US" sz="2400" dirty="0">
                <a:solidFill>
                  <a:schemeClr val="tx2"/>
                </a:solidFill>
                <a:latin typeface="Cambria" pitchFamily="18" charset="0"/>
              </a:rPr>
              <a:t> </a:t>
            </a:r>
            <a:r>
              <a:rPr lang="en-US" sz="2400" dirty="0" err="1" smtClean="0">
                <a:solidFill>
                  <a:schemeClr val="tx2"/>
                </a:solidFill>
                <a:latin typeface="Cambria" pitchFamily="18" charset="0"/>
              </a:rPr>
              <a:t>Ime</a:t>
            </a:r>
            <a:r>
              <a:rPr lang="sr-Latn-RS" sz="2400" dirty="0" smtClean="0">
                <a:solidFill>
                  <a:schemeClr val="tx2"/>
                </a:solidFill>
                <a:latin typeface="Cambria" pitchFamily="18" charset="0"/>
              </a:rPr>
              <a:t>_</a:t>
            </a:r>
            <a:r>
              <a:rPr lang="en-US" sz="2400" dirty="0" err="1" smtClean="0">
                <a:solidFill>
                  <a:schemeClr val="tx2"/>
                </a:solidFill>
                <a:latin typeface="Cambria" pitchFamily="18" charset="0"/>
              </a:rPr>
              <a:t>Prezime</a:t>
            </a:r>
            <a:r>
              <a:rPr lang="sr-Latn-RS" sz="2400" dirty="0" smtClean="0">
                <a:solidFill>
                  <a:schemeClr val="tx2"/>
                </a:solidFill>
                <a:latin typeface="Cambria" pitchFamily="18" charset="0"/>
              </a:rPr>
              <a:t>_A1</a:t>
            </a:r>
            <a:r>
              <a:rPr lang="en-US" sz="2400" dirty="0" smtClean="0">
                <a:solidFill>
                  <a:schemeClr val="tx2"/>
                </a:solidFill>
                <a:latin typeface="Cambria" pitchFamily="18" charset="0"/>
              </a:rPr>
              <a:t> </a:t>
            </a:r>
            <a:r>
              <a:rPr lang="en-US" sz="2400" dirty="0">
                <a:solidFill>
                  <a:schemeClr val="tx2"/>
                </a:solidFill>
                <a:latin typeface="Cambria" pitchFamily="18" charset="0"/>
              </a:rPr>
              <a:t>(</a:t>
            </a:r>
            <a:r>
              <a:rPr lang="en-US" sz="2400" dirty="0" err="1">
                <a:solidFill>
                  <a:schemeClr val="tx2"/>
                </a:solidFill>
                <a:latin typeface="Cambria" pitchFamily="18" charset="0"/>
              </a:rPr>
              <a:t>pptx</a:t>
            </a:r>
            <a:r>
              <a:rPr lang="en-US" sz="2400" dirty="0">
                <a:solidFill>
                  <a:schemeClr val="tx2"/>
                </a:solidFill>
                <a:latin typeface="Cambria" pitchFamily="18" charset="0"/>
              </a:rPr>
              <a:t> </a:t>
            </a:r>
            <a:r>
              <a:rPr lang="en-US" sz="2400" dirty="0" err="1">
                <a:solidFill>
                  <a:schemeClr val="tx2"/>
                </a:solidFill>
                <a:latin typeface="Cambria" pitchFamily="18" charset="0"/>
              </a:rPr>
              <a:t>ili</a:t>
            </a:r>
            <a:r>
              <a:rPr lang="en-US" sz="2400" dirty="0">
                <a:solidFill>
                  <a:schemeClr val="tx2"/>
                </a:solidFill>
                <a:latin typeface="Cambria" pitchFamily="18" charset="0"/>
              </a:rPr>
              <a:t> </a:t>
            </a:r>
            <a:r>
              <a:rPr lang="en-US" sz="2400" dirty="0" err="1" smtClean="0">
                <a:solidFill>
                  <a:schemeClr val="tx2"/>
                </a:solidFill>
                <a:latin typeface="Cambria" pitchFamily="18" charset="0"/>
              </a:rPr>
              <a:t>pdf</a:t>
            </a:r>
            <a:r>
              <a:rPr lang="sr-Latn-RS" sz="2400" dirty="0" smtClean="0">
                <a:solidFill>
                  <a:schemeClr val="tx2"/>
                </a:solidFill>
                <a:latin typeface="Cambria" pitchFamily="18" charset="0"/>
              </a:rPr>
              <a:t> format</a:t>
            </a:r>
            <a:r>
              <a:rPr lang="en-US" sz="2400" dirty="0" smtClean="0">
                <a:solidFill>
                  <a:schemeClr val="tx2"/>
                </a:solidFill>
                <a:latin typeface="Cambria" pitchFamily="18" charset="0"/>
              </a:rPr>
              <a:t>)</a:t>
            </a:r>
            <a:r>
              <a:rPr lang="sr-Latn-RS" sz="2400" dirty="0" smtClean="0">
                <a:solidFill>
                  <a:schemeClr val="tx2"/>
                </a:solidFill>
                <a:latin typeface="Cambria" pitchFamily="18" charset="0"/>
              </a:rPr>
              <a:t> i</a:t>
            </a:r>
            <a:r>
              <a:rPr lang="en-US" sz="2400" dirty="0" smtClean="0">
                <a:solidFill>
                  <a:schemeClr val="tx2"/>
                </a:solidFill>
                <a:latin typeface="Cambria" pitchFamily="18" charset="0"/>
              </a:rPr>
              <a:t> </a:t>
            </a:r>
            <a:r>
              <a:rPr lang="en-US" sz="2400" dirty="0" err="1">
                <a:solidFill>
                  <a:schemeClr val="tx2"/>
                </a:solidFill>
                <a:latin typeface="Cambria" pitchFamily="18" charset="0"/>
              </a:rPr>
              <a:t>komitovati</a:t>
            </a:r>
            <a:r>
              <a:rPr lang="en-US" sz="2400" dirty="0">
                <a:solidFill>
                  <a:schemeClr val="tx2"/>
                </a:solidFill>
                <a:latin typeface="Cambria" pitchFamily="18" charset="0"/>
              </a:rPr>
              <a:t> </a:t>
            </a:r>
            <a:r>
              <a:rPr lang="sr-Latn-RS" sz="2400" dirty="0" smtClean="0">
                <a:solidFill>
                  <a:schemeClr val="tx2"/>
                </a:solidFill>
                <a:latin typeface="Cambria" pitchFamily="18" charset="0"/>
              </a:rPr>
              <a:t>ga </a:t>
            </a:r>
            <a:r>
              <a:rPr lang="en-US" sz="2400" dirty="0" err="1" smtClean="0">
                <a:solidFill>
                  <a:schemeClr val="tx2"/>
                </a:solidFill>
                <a:latin typeface="Cambria" pitchFamily="18" charset="0"/>
              </a:rPr>
              <a:t>na</a:t>
            </a:r>
            <a:r>
              <a:rPr lang="en-US" sz="2400" dirty="0" smtClean="0">
                <a:solidFill>
                  <a:schemeClr val="tx2"/>
                </a:solidFill>
                <a:latin typeface="Cambria" pitchFamily="18" charset="0"/>
              </a:rPr>
              <a:t> </a:t>
            </a:r>
            <a:r>
              <a:rPr lang="en-US" sz="2400" dirty="0" err="1" smtClean="0">
                <a:solidFill>
                  <a:schemeClr val="tx2"/>
                </a:solidFill>
                <a:latin typeface="Cambria" pitchFamily="18" charset="0"/>
              </a:rPr>
              <a:t>Git</a:t>
            </a:r>
            <a:r>
              <a:rPr lang="sr-Latn-RS" sz="2400" dirty="0" smtClean="0">
                <a:solidFill>
                  <a:schemeClr val="tx2"/>
                </a:solidFill>
                <a:latin typeface="Cambria" pitchFamily="18" charset="0"/>
              </a:rPr>
              <a:t>Hub</a:t>
            </a:r>
            <a:r>
              <a:rPr lang="en-US" sz="2400" dirty="0" smtClean="0">
                <a:solidFill>
                  <a:schemeClr val="tx2"/>
                </a:solidFill>
                <a:latin typeface="Cambria" pitchFamily="18" charset="0"/>
              </a:rPr>
              <a:t>-u </a:t>
            </a:r>
            <a:r>
              <a:rPr lang="en-US" sz="2400" dirty="0" err="1">
                <a:solidFill>
                  <a:schemeClr val="tx2"/>
                </a:solidFill>
                <a:latin typeface="Cambria" pitchFamily="18" charset="0"/>
              </a:rPr>
              <a:t>u</a:t>
            </a:r>
            <a:r>
              <a:rPr lang="en-US" sz="2400" dirty="0">
                <a:solidFill>
                  <a:schemeClr val="tx2"/>
                </a:solidFill>
                <a:latin typeface="Cambria" pitchFamily="18" charset="0"/>
              </a:rPr>
              <a:t> </a:t>
            </a:r>
            <a:r>
              <a:rPr lang="en-US" sz="2400" dirty="0" err="1">
                <a:solidFill>
                  <a:schemeClr val="tx2"/>
                </a:solidFill>
                <a:latin typeface="Cambria" pitchFamily="18" charset="0"/>
              </a:rPr>
              <a:t>okviru</a:t>
            </a:r>
            <a:r>
              <a:rPr lang="en-US" sz="2400" dirty="0">
                <a:solidFill>
                  <a:schemeClr val="tx2"/>
                </a:solidFill>
                <a:latin typeface="Cambria" pitchFamily="18" charset="0"/>
              </a:rPr>
              <a:t> </a:t>
            </a:r>
            <a:r>
              <a:rPr lang="en-US" sz="2400" dirty="0" err="1">
                <a:solidFill>
                  <a:schemeClr val="tx2"/>
                </a:solidFill>
                <a:latin typeface="Cambria" pitchFamily="18" charset="0"/>
              </a:rPr>
              <a:t>foldera</a:t>
            </a:r>
            <a:r>
              <a:rPr lang="en-US" sz="2400" dirty="0">
                <a:solidFill>
                  <a:schemeClr val="tx2"/>
                </a:solidFill>
                <a:latin typeface="Cambria" pitchFamily="18" charset="0"/>
              </a:rPr>
              <a:t> </a:t>
            </a:r>
            <a:r>
              <a:rPr lang="en-US" sz="2400" dirty="0" err="1">
                <a:solidFill>
                  <a:schemeClr val="tx2"/>
                </a:solidFill>
                <a:latin typeface="Cambria" pitchFamily="18" charset="0"/>
              </a:rPr>
              <a:t>Aktivnosti</a:t>
            </a:r>
            <a:r>
              <a:rPr lang="en-US" sz="2400" dirty="0">
                <a:solidFill>
                  <a:schemeClr val="tx2"/>
                </a:solidFill>
                <a:latin typeface="Cambria" pitchFamily="18" charset="0"/>
              </a:rPr>
              <a:t> </a:t>
            </a:r>
            <a:r>
              <a:rPr lang="sr-Latn-RS" sz="2400" dirty="0" smtClean="0">
                <a:solidFill>
                  <a:schemeClr val="tx2"/>
                </a:solidFill>
                <a:latin typeface="Cambria" pitchFamily="18" charset="0"/>
              </a:rPr>
              <a:t>u toku predavanja. Aktivnost se boduje sa 5 poena.</a:t>
            </a:r>
            <a:endParaRPr lang="en-US" sz="2400" dirty="0">
              <a:solidFill>
                <a:schemeClr val="tx2"/>
              </a:solidFill>
              <a:latin typeface="Cambria" pitchFamily="18" charset="0"/>
            </a:endParaRPr>
          </a:p>
        </p:txBody>
      </p:sp>
    </p:spTree>
    <p:extLst>
      <p:ext uri="{BB962C8B-B14F-4D97-AF65-F5344CB8AC3E}">
        <p14:creationId xmlns:p14="http://schemas.microsoft.com/office/powerpoint/2010/main" val="19778042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normAutofit/>
          </a:bodyPr>
          <a:lstStyle/>
          <a:p>
            <a:pPr algn="l"/>
            <a:r>
              <a:rPr lang="en-US" dirty="0" err="1">
                <a:solidFill>
                  <a:schemeClr val="tx2"/>
                </a:solidFill>
                <a:latin typeface="Cambria" pitchFamily="18" charset="0"/>
              </a:rPr>
              <a:t>Projektovanje</a:t>
            </a:r>
            <a:r>
              <a:rPr lang="en-US" dirty="0">
                <a:solidFill>
                  <a:schemeClr val="tx2"/>
                </a:solidFill>
                <a:latin typeface="Cambria" pitchFamily="18" charset="0"/>
              </a:rPr>
              <a:t> </a:t>
            </a:r>
            <a:r>
              <a:rPr lang="en-US" dirty="0" err="1">
                <a:solidFill>
                  <a:schemeClr val="tx2"/>
                </a:solidFill>
                <a:latin typeface="Cambria" pitchFamily="18" charset="0"/>
              </a:rPr>
              <a:t>informacionih</a:t>
            </a:r>
            <a:r>
              <a:rPr lang="en-US" dirty="0">
                <a:solidFill>
                  <a:schemeClr val="tx2"/>
                </a:solidFill>
                <a:latin typeface="Cambria" pitchFamily="18" charset="0"/>
              </a:rPr>
              <a:t> </a:t>
            </a:r>
            <a:r>
              <a:rPr lang="en-US" dirty="0" err="1" smtClean="0">
                <a:solidFill>
                  <a:schemeClr val="tx2"/>
                </a:solidFill>
                <a:latin typeface="Cambria" pitchFamily="18" charset="0"/>
              </a:rPr>
              <a:t>sistema</a:t>
            </a:r>
            <a:r>
              <a:rPr lang="sr-Latn-RS" dirty="0" smtClean="0">
                <a:solidFill>
                  <a:schemeClr val="tx2"/>
                </a:solidFill>
                <a:latin typeface="Cambria" pitchFamily="18" charset="0"/>
              </a:rPr>
              <a:t> - praksa</a:t>
            </a:r>
            <a:endParaRPr lang="en-US" dirty="0">
              <a:solidFill>
                <a:schemeClr val="tx2"/>
              </a:solidFill>
              <a:latin typeface="Cambria" pitchFamily="18" charset="0"/>
            </a:endParaRPr>
          </a:p>
        </p:txBody>
      </p:sp>
      <p:sp>
        <p:nvSpPr>
          <p:cNvPr id="5" name="Subtitle 2"/>
          <p:cNvSpPr>
            <a:spLocks noGrp="1"/>
          </p:cNvSpPr>
          <p:nvPr>
            <p:ph type="subTitle" idx="1"/>
          </p:nvPr>
        </p:nvSpPr>
        <p:spPr>
          <a:xfrm>
            <a:off x="683568" y="2636912"/>
            <a:ext cx="7120880" cy="2376264"/>
          </a:xfrm>
        </p:spPr>
        <p:txBody>
          <a:bodyPr>
            <a:normAutofit/>
          </a:bodyPr>
          <a:lstStyle/>
          <a:p>
            <a:pPr algn="l"/>
            <a:r>
              <a:rPr lang="en-US" sz="2400" dirty="0">
                <a:solidFill>
                  <a:schemeClr val="tx2"/>
                </a:solidFill>
                <a:latin typeface="Cambria" pitchFamily="18" charset="0"/>
              </a:rPr>
              <a:t>User Requirements Notation (URN</a:t>
            </a:r>
            <a:r>
              <a:rPr lang="en-US" sz="2400" dirty="0" smtClean="0">
                <a:solidFill>
                  <a:schemeClr val="tx2"/>
                </a:solidFill>
                <a:latin typeface="Cambria" pitchFamily="18" charset="0"/>
              </a:rPr>
              <a:t>)</a:t>
            </a:r>
            <a:endParaRPr lang="sr-Latn-RS" sz="2400" dirty="0" smtClean="0">
              <a:solidFill>
                <a:schemeClr val="tx2"/>
              </a:solidFill>
              <a:latin typeface="Cambria" pitchFamily="18" charset="0"/>
            </a:endParaRPr>
          </a:p>
          <a:p>
            <a:pPr lvl="1" algn="l"/>
            <a:r>
              <a:rPr lang="en-US" sz="2000" dirty="0">
                <a:solidFill>
                  <a:schemeClr val="tx2"/>
                </a:solidFill>
                <a:latin typeface="Cambria" pitchFamily="18" charset="0"/>
              </a:rPr>
              <a:t>Standard </a:t>
            </a:r>
            <a:r>
              <a:rPr lang="en-US" sz="2000" dirty="0" err="1">
                <a:solidFill>
                  <a:schemeClr val="tx2"/>
                </a:solidFill>
                <a:latin typeface="Cambria" pitchFamily="18" charset="0"/>
              </a:rPr>
              <a:t>koji</a:t>
            </a:r>
            <a:r>
              <a:rPr lang="en-US" sz="2000" dirty="0">
                <a:solidFill>
                  <a:schemeClr val="tx2"/>
                </a:solidFill>
                <a:latin typeface="Cambria" pitchFamily="18" charset="0"/>
              </a:rPr>
              <a:t> </a:t>
            </a:r>
            <a:r>
              <a:rPr lang="en-US" sz="2000" dirty="0" err="1">
                <a:solidFill>
                  <a:schemeClr val="tx2"/>
                </a:solidFill>
                <a:latin typeface="Cambria" pitchFamily="18" charset="0"/>
              </a:rPr>
              <a:t>kombinuje</a:t>
            </a:r>
            <a:r>
              <a:rPr lang="en-US" sz="2000" dirty="0">
                <a:solidFill>
                  <a:schemeClr val="tx2"/>
                </a:solidFill>
                <a:latin typeface="Cambria" pitchFamily="18" charset="0"/>
              </a:rPr>
              <a:t> Goal-Oriented Requirements Language (GRL) i Use Case Maps (UCM</a:t>
            </a:r>
            <a:r>
              <a:rPr lang="en-US" sz="2000" dirty="0" smtClean="0">
                <a:solidFill>
                  <a:schemeClr val="tx2"/>
                </a:solidFill>
                <a:latin typeface="Cambria" pitchFamily="18" charset="0"/>
              </a:rPr>
              <a:t>).</a:t>
            </a:r>
            <a:endParaRPr lang="en-US" sz="2000" dirty="0">
              <a:solidFill>
                <a:schemeClr val="tx2"/>
              </a:solidFill>
              <a:latin typeface="Cambria" pitchFamily="18" charset="0"/>
            </a:endParaRPr>
          </a:p>
        </p:txBody>
      </p:sp>
    </p:spTree>
    <p:extLst>
      <p:ext uri="{BB962C8B-B14F-4D97-AF65-F5344CB8AC3E}">
        <p14:creationId xmlns:p14="http://schemas.microsoft.com/office/powerpoint/2010/main" val="26628925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124744"/>
            <a:ext cx="5038328" cy="648072"/>
          </a:xfrm>
        </p:spPr>
        <p:txBody>
          <a:bodyPr>
            <a:normAutofit fontScale="90000"/>
          </a:bodyPr>
          <a:lstStyle/>
          <a:p>
            <a:pPr algn="l"/>
            <a:r>
              <a:rPr lang="sr-Latn-RS" smtClean="0">
                <a:solidFill>
                  <a:schemeClr val="tx2"/>
                </a:solidFill>
                <a:latin typeface="Cambria" pitchFamily="18" charset="0"/>
              </a:rPr>
              <a:t>Uvod</a:t>
            </a:r>
            <a:endParaRPr lang="en-US" dirty="0">
              <a:solidFill>
                <a:schemeClr val="tx2"/>
              </a:solidFill>
              <a:latin typeface="Cambria" pitchFamily="18" charset="0"/>
            </a:endParaRPr>
          </a:p>
        </p:txBody>
      </p:sp>
      <p:sp>
        <p:nvSpPr>
          <p:cNvPr id="5" name="Subtitle 2"/>
          <p:cNvSpPr>
            <a:spLocks noGrp="1"/>
          </p:cNvSpPr>
          <p:nvPr>
            <p:ph type="subTitle" idx="1"/>
          </p:nvPr>
        </p:nvSpPr>
        <p:spPr>
          <a:xfrm>
            <a:off x="395536" y="2060847"/>
            <a:ext cx="7920880" cy="3672409"/>
          </a:xfrm>
        </p:spPr>
        <p:txBody>
          <a:bodyPr>
            <a:normAutofit/>
          </a:bodyPr>
          <a:lstStyle/>
          <a:p>
            <a:pPr marL="342900" indent="-342900" algn="l">
              <a:buFont typeface="Arial" panose="020B0604020202020204" pitchFamily="34" charset="0"/>
              <a:buChar char="•"/>
            </a:pPr>
            <a:r>
              <a:rPr lang="sr-Latn-RS" sz="2400" dirty="0">
                <a:solidFill>
                  <a:schemeClr val="tx2"/>
                </a:solidFill>
                <a:latin typeface="Cambria" pitchFamily="18" charset="0"/>
              </a:rPr>
              <a:t>Koristeći ciljeve kao glavne konstrukcije zahteva, metode analize dozvoljavaju istraživanje alternativa, prostora za donošenje odluka i kompromisa razmatranjem pitanja kao što su </a:t>
            </a:r>
            <a:r>
              <a:rPr lang="en-US" sz="2400" dirty="0">
                <a:solidFill>
                  <a:schemeClr val="tx2"/>
                </a:solidFill>
                <a:latin typeface="Cambria" pitchFamily="18" charset="0"/>
              </a:rPr>
              <a:t>“</a:t>
            </a:r>
            <a:r>
              <a:rPr lang="sr-Latn-RS" sz="2400" dirty="0">
                <a:solidFill>
                  <a:schemeClr val="tx2"/>
                </a:solidFill>
                <a:latin typeface="Cambria" pitchFamily="18" charset="0"/>
              </a:rPr>
              <a:t>z</a:t>
            </a:r>
            <a:r>
              <a:rPr lang="en-US" sz="2400" dirty="0">
                <a:solidFill>
                  <a:schemeClr val="tx2"/>
                </a:solidFill>
                <a:latin typeface="Cambria" pitchFamily="18" charset="0"/>
              </a:rPr>
              <a:t>a</a:t>
            </a:r>
            <a:r>
              <a:rPr lang="sr-Latn-RS" sz="2400" dirty="0">
                <a:solidFill>
                  <a:schemeClr val="tx2"/>
                </a:solidFill>
                <a:latin typeface="Cambria" pitchFamily="18" charset="0"/>
              </a:rPr>
              <a:t>što</a:t>
            </a:r>
            <a:r>
              <a:rPr lang="en-US" sz="2400" dirty="0">
                <a:solidFill>
                  <a:schemeClr val="tx2"/>
                </a:solidFill>
                <a:latin typeface="Cambria" pitchFamily="18" charset="0"/>
              </a:rPr>
              <a:t>”</a:t>
            </a:r>
            <a:r>
              <a:rPr lang="sr-Latn-RS" sz="2400" dirty="0">
                <a:solidFill>
                  <a:schemeClr val="tx2"/>
                </a:solidFill>
                <a:latin typeface="Cambria" pitchFamily="18" charset="0"/>
              </a:rPr>
              <a:t>, </a:t>
            </a:r>
            <a:r>
              <a:rPr lang="en-US" sz="2400" dirty="0">
                <a:solidFill>
                  <a:schemeClr val="tx2"/>
                </a:solidFill>
                <a:latin typeface="Cambria" pitchFamily="18" charset="0"/>
              </a:rPr>
              <a:t>“</a:t>
            </a:r>
            <a:r>
              <a:rPr lang="en-US" sz="2400" dirty="0" err="1">
                <a:solidFill>
                  <a:schemeClr val="tx2"/>
                </a:solidFill>
                <a:latin typeface="Cambria" pitchFamily="18" charset="0"/>
              </a:rPr>
              <a:t>kako</a:t>
            </a:r>
            <a:r>
              <a:rPr lang="en-US" sz="2400" dirty="0">
                <a:solidFill>
                  <a:schemeClr val="tx2"/>
                </a:solidFill>
                <a:latin typeface="Cambria" pitchFamily="18" charset="0"/>
              </a:rPr>
              <a:t>” </a:t>
            </a:r>
            <a:r>
              <a:rPr lang="en-US" sz="2400" dirty="0" err="1">
                <a:solidFill>
                  <a:schemeClr val="tx2"/>
                </a:solidFill>
                <a:latin typeface="Cambria" pitchFamily="18" charset="0"/>
              </a:rPr>
              <a:t>i</a:t>
            </a:r>
            <a:r>
              <a:rPr lang="en-US" sz="2400" dirty="0">
                <a:solidFill>
                  <a:schemeClr val="tx2"/>
                </a:solidFill>
                <a:latin typeface="Cambria" pitchFamily="18" charset="0"/>
              </a:rPr>
              <a:t> “</a:t>
            </a:r>
            <a:r>
              <a:rPr lang="en-US" sz="2400" dirty="0" err="1">
                <a:solidFill>
                  <a:schemeClr val="tx2"/>
                </a:solidFill>
                <a:latin typeface="Cambria" pitchFamily="18" charset="0"/>
              </a:rPr>
              <a:t>kako</a:t>
            </a:r>
            <a:r>
              <a:rPr lang="en-US" sz="2400" dirty="0">
                <a:solidFill>
                  <a:schemeClr val="tx2"/>
                </a:solidFill>
                <a:latin typeface="Cambria" pitchFamily="18" charset="0"/>
              </a:rPr>
              <a:t> drug</a:t>
            </a:r>
            <a:r>
              <a:rPr lang="sr-Latn-RS" sz="2400" dirty="0">
                <a:solidFill>
                  <a:schemeClr val="tx2"/>
                </a:solidFill>
                <a:latin typeface="Cambria" pitchFamily="18" charset="0"/>
              </a:rPr>
              <a:t>ačije</a:t>
            </a:r>
            <a:r>
              <a:rPr lang="en-US" sz="2400" dirty="0">
                <a:solidFill>
                  <a:schemeClr val="tx2"/>
                </a:solidFill>
                <a:latin typeface="Cambria" pitchFamily="18" charset="0"/>
              </a:rPr>
              <a:t>”</a:t>
            </a:r>
            <a:r>
              <a:rPr lang="sr-Latn-RS" sz="2400" dirty="0">
                <a:solidFill>
                  <a:schemeClr val="tx2"/>
                </a:solidFill>
                <a:latin typeface="Cambria" pitchFamily="18" charset="0"/>
              </a:rPr>
              <a:t> umesto samo razmatranjem funkcionalnih problema.</a:t>
            </a:r>
          </a:p>
          <a:p>
            <a:pPr algn="l"/>
            <a:endParaRPr lang="sr-Latn-RS" sz="2400" dirty="0">
              <a:solidFill>
                <a:schemeClr val="tx2"/>
              </a:solidFill>
              <a:latin typeface="Cambria" pitchFamily="18" charset="0"/>
            </a:endParaRPr>
          </a:p>
          <a:p>
            <a:pPr marL="342900" indent="-342900" algn="l">
              <a:buFont typeface="Arial" panose="020B0604020202020204" pitchFamily="34" charset="0"/>
              <a:buChar char="•"/>
            </a:pPr>
            <a:r>
              <a:rPr lang="sr-Latn-RS" sz="2400" dirty="0">
                <a:solidFill>
                  <a:schemeClr val="tx2"/>
                </a:solidFill>
                <a:latin typeface="Cambria" pitchFamily="18" charset="0"/>
              </a:rPr>
              <a:t>Na samom vrhu modeliranja analize ciljeva, razvijeno je inženjerstvo zahteva orijentisano prema agentima radi daljeg razmatranja okruženja.</a:t>
            </a:r>
            <a:endParaRPr lang="en-US" sz="2400" dirty="0">
              <a:solidFill>
                <a:schemeClr val="tx2"/>
              </a:solidFill>
              <a:latin typeface="Cambria" pitchFamily="18" charset="0"/>
            </a:endParaRPr>
          </a:p>
        </p:txBody>
      </p:sp>
    </p:spTree>
    <p:extLst>
      <p:ext uri="{BB962C8B-B14F-4D97-AF65-F5344CB8AC3E}">
        <p14:creationId xmlns:p14="http://schemas.microsoft.com/office/powerpoint/2010/main" val="24750248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124744"/>
            <a:ext cx="5038328" cy="648072"/>
          </a:xfrm>
        </p:spPr>
        <p:txBody>
          <a:bodyPr>
            <a:normAutofit fontScale="90000"/>
          </a:bodyPr>
          <a:lstStyle/>
          <a:p>
            <a:pPr algn="l"/>
            <a:r>
              <a:rPr lang="sr-Latn-RS" dirty="0">
                <a:solidFill>
                  <a:schemeClr val="tx2"/>
                </a:solidFill>
                <a:latin typeface="Cambria" pitchFamily="18" charset="0"/>
              </a:rPr>
              <a:t>Uvod</a:t>
            </a:r>
            <a:endParaRPr lang="en-US" dirty="0">
              <a:solidFill>
                <a:schemeClr val="tx2"/>
              </a:solidFill>
              <a:latin typeface="Cambria" pitchFamily="18" charset="0"/>
            </a:endParaRPr>
          </a:p>
        </p:txBody>
      </p:sp>
      <p:sp>
        <p:nvSpPr>
          <p:cNvPr id="5" name="Subtitle 2"/>
          <p:cNvSpPr>
            <a:spLocks noGrp="1"/>
          </p:cNvSpPr>
          <p:nvPr>
            <p:ph type="subTitle" idx="1"/>
          </p:nvPr>
        </p:nvSpPr>
        <p:spPr>
          <a:xfrm>
            <a:off x="395536" y="2060847"/>
            <a:ext cx="7920880" cy="3672409"/>
          </a:xfrm>
        </p:spPr>
        <p:txBody>
          <a:bodyPr>
            <a:normAutofit lnSpcReduction="10000"/>
          </a:bodyPr>
          <a:lstStyle/>
          <a:p>
            <a:pPr marL="342900" indent="-342900" algn="l">
              <a:buFont typeface="Arial" panose="020B0604020202020204" pitchFamily="34" charset="0"/>
              <a:buChar char="•"/>
            </a:pPr>
            <a:r>
              <a:rPr lang="sr-Latn-RS" sz="2400" dirty="0">
                <a:solidFill>
                  <a:schemeClr val="tx2"/>
                </a:solidFill>
                <a:latin typeface="Cambria" pitchFamily="18" charset="0"/>
              </a:rPr>
              <a:t>Da bi predstavili aktivne elemente u svom okruženju, agenti (ljudi ili sistemi) imaju povezane odgovornosti i ograničenja u svojim interakcijama.</a:t>
            </a:r>
          </a:p>
          <a:p>
            <a:pPr algn="l"/>
            <a:endParaRPr lang="sr-Latn-RS" sz="2400" dirty="0">
              <a:solidFill>
                <a:schemeClr val="tx2"/>
              </a:solidFill>
              <a:latin typeface="Cambria" pitchFamily="18" charset="0"/>
            </a:endParaRPr>
          </a:p>
          <a:p>
            <a:pPr marL="342900" indent="-342900" algn="l">
              <a:buFont typeface="Arial" panose="020B0604020202020204" pitchFamily="34" charset="0"/>
              <a:buChar char="•"/>
            </a:pPr>
            <a:r>
              <a:rPr lang="sr-Latn-RS" sz="2400" dirty="0">
                <a:solidFill>
                  <a:schemeClr val="tx2"/>
                </a:solidFill>
                <a:latin typeface="Cambria" pitchFamily="18" charset="0"/>
              </a:rPr>
              <a:t>Osnovni koncepti kao što su funkcionalnost, kvalitet i proces organizovani su oko agenta. </a:t>
            </a:r>
          </a:p>
          <a:p>
            <a:pPr algn="l"/>
            <a:endParaRPr lang="sr-Latn-RS" sz="2400" dirty="0">
              <a:solidFill>
                <a:schemeClr val="tx2"/>
              </a:solidFill>
              <a:latin typeface="Cambria" pitchFamily="18" charset="0"/>
            </a:endParaRPr>
          </a:p>
          <a:p>
            <a:pPr marL="342900" indent="-342900" algn="l">
              <a:buFont typeface="Arial" panose="020B0604020202020204" pitchFamily="34" charset="0"/>
              <a:buChar char="•"/>
            </a:pPr>
            <a:r>
              <a:rPr lang="sr-Latn-RS" sz="2400" dirty="0">
                <a:solidFill>
                  <a:schemeClr val="tx2"/>
                </a:solidFill>
                <a:latin typeface="Cambria" pitchFamily="18" charset="0"/>
              </a:rPr>
              <a:t>Ovaj pristup modeliranja zahteva nudi viši nivo apstrakcije za opis željenih softverskih sistema.</a:t>
            </a:r>
            <a:endParaRPr lang="en-US" sz="2400" dirty="0">
              <a:solidFill>
                <a:schemeClr val="tx2"/>
              </a:solidFill>
              <a:latin typeface="Cambria" pitchFamily="18" charset="0"/>
            </a:endParaRPr>
          </a:p>
        </p:txBody>
      </p:sp>
    </p:spTree>
    <p:extLst>
      <p:ext uri="{BB962C8B-B14F-4D97-AF65-F5344CB8AC3E}">
        <p14:creationId xmlns:p14="http://schemas.microsoft.com/office/powerpoint/2010/main" val="42858539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124744"/>
            <a:ext cx="5038328" cy="648072"/>
          </a:xfrm>
        </p:spPr>
        <p:txBody>
          <a:bodyPr>
            <a:normAutofit fontScale="90000"/>
          </a:bodyPr>
          <a:lstStyle/>
          <a:p>
            <a:pPr algn="l"/>
            <a:r>
              <a:rPr lang="sr-Latn-RS" dirty="0">
                <a:solidFill>
                  <a:schemeClr val="tx2"/>
                </a:solidFill>
                <a:latin typeface="Cambria" pitchFamily="18" charset="0"/>
              </a:rPr>
              <a:t>Uvod</a:t>
            </a:r>
            <a:endParaRPr lang="en-US" dirty="0">
              <a:solidFill>
                <a:schemeClr val="tx2"/>
              </a:solidFill>
              <a:latin typeface="Cambria" pitchFamily="18" charset="0"/>
            </a:endParaRPr>
          </a:p>
        </p:txBody>
      </p:sp>
      <p:sp>
        <p:nvSpPr>
          <p:cNvPr id="5" name="Subtitle 2"/>
          <p:cNvSpPr>
            <a:spLocks noGrp="1"/>
          </p:cNvSpPr>
          <p:nvPr>
            <p:ph type="subTitle" idx="1"/>
          </p:nvPr>
        </p:nvSpPr>
        <p:spPr>
          <a:xfrm>
            <a:off x="395536" y="2348880"/>
            <a:ext cx="8280920" cy="3960441"/>
          </a:xfrm>
        </p:spPr>
        <p:txBody>
          <a:bodyPr>
            <a:normAutofit/>
          </a:bodyPr>
          <a:lstStyle/>
          <a:p>
            <a:pPr marL="342900" indent="-342900" algn="l">
              <a:buFont typeface="Arial" panose="020B0604020202020204" pitchFamily="34" charset="0"/>
              <a:buChar char="•"/>
            </a:pPr>
            <a:r>
              <a:rPr lang="sr-Latn-RS" sz="2400" dirty="0">
                <a:solidFill>
                  <a:schemeClr val="tx2"/>
                </a:solidFill>
                <a:latin typeface="Cambria" pitchFamily="18" charset="0"/>
              </a:rPr>
              <a:t>Sa druge strane, pristupi modeliranja scenarija su razvijeni za opis funkcionalnih i operativnih zahteva.</a:t>
            </a:r>
          </a:p>
          <a:p>
            <a:pPr marL="342900" indent="-342900" algn="l">
              <a:buFont typeface="Arial" panose="020B0604020202020204" pitchFamily="34" charset="0"/>
              <a:buChar char="•"/>
            </a:pPr>
            <a:r>
              <a:rPr lang="sr-Latn-RS" sz="2400" dirty="0" smtClean="0">
                <a:solidFill>
                  <a:schemeClr val="tx2"/>
                </a:solidFill>
                <a:latin typeface="Cambria" pitchFamily="18" charset="0"/>
              </a:rPr>
              <a:t>Tehnike </a:t>
            </a:r>
            <a:r>
              <a:rPr lang="sr-Latn-RS" sz="2400" dirty="0">
                <a:solidFill>
                  <a:schemeClr val="tx2"/>
                </a:solidFill>
                <a:latin typeface="Cambria" pitchFamily="18" charset="0"/>
              </a:rPr>
              <a:t>su korisne za otkrivanje skrivenih zahteva kao i za validaciju/verifikaciju zahteva. </a:t>
            </a:r>
          </a:p>
          <a:p>
            <a:pPr marL="342900" indent="-342900" algn="l">
              <a:buFont typeface="Arial" panose="020B0604020202020204" pitchFamily="34" charset="0"/>
              <a:buChar char="•"/>
            </a:pPr>
            <a:r>
              <a:rPr lang="sr-Latn-RS" sz="2400" dirty="0" smtClean="0">
                <a:solidFill>
                  <a:schemeClr val="tx2"/>
                </a:solidFill>
                <a:latin typeface="Cambria" pitchFamily="18" charset="0"/>
              </a:rPr>
              <a:t>U </a:t>
            </a:r>
            <a:r>
              <a:rPr lang="sr-Latn-RS" sz="2400" dirty="0">
                <a:solidFill>
                  <a:schemeClr val="tx2"/>
                </a:solidFill>
                <a:latin typeface="Cambria" pitchFamily="18" charset="0"/>
              </a:rPr>
              <a:t>poređenju sa ciljevima, scenarije je lakše pružiti i razumeti mnogim zainteresovanim stranama.</a:t>
            </a:r>
          </a:p>
          <a:p>
            <a:pPr marL="342900" indent="-342900" algn="l">
              <a:buFont typeface="Arial" panose="020B0604020202020204" pitchFamily="34" charset="0"/>
              <a:buChar char="•"/>
            </a:pPr>
            <a:r>
              <a:rPr lang="sr-Latn-RS" sz="2400" u="sng" dirty="0" smtClean="0">
                <a:solidFill>
                  <a:schemeClr val="tx2"/>
                </a:solidFill>
                <a:latin typeface="Cambria" pitchFamily="18" charset="0"/>
              </a:rPr>
              <a:t>Ciljevi </a:t>
            </a:r>
            <a:r>
              <a:rPr lang="sr-Latn-RS" sz="2400" u="sng" dirty="0">
                <a:solidFill>
                  <a:schemeClr val="tx2"/>
                </a:solidFill>
                <a:latin typeface="Cambria" pitchFamily="18" charset="0"/>
              </a:rPr>
              <a:t>i scenariji </a:t>
            </a:r>
            <a:r>
              <a:rPr lang="sr-Latn-RS" sz="2400" dirty="0">
                <a:solidFill>
                  <a:schemeClr val="tx2"/>
                </a:solidFill>
                <a:latin typeface="Cambria" pitchFamily="18" charset="0"/>
              </a:rPr>
              <a:t>su deo procesa modeliranja i uglavnom se koriste između tekstualnih zahteva korisnika i detaljnih modela ponašanja. </a:t>
            </a:r>
            <a:endParaRPr lang="en-US" sz="2400" dirty="0">
              <a:solidFill>
                <a:schemeClr val="tx2"/>
              </a:solidFill>
              <a:latin typeface="Cambria" pitchFamily="18" charset="0"/>
            </a:endParaRPr>
          </a:p>
        </p:txBody>
      </p:sp>
    </p:spTree>
    <p:extLst>
      <p:ext uri="{BB962C8B-B14F-4D97-AF65-F5344CB8AC3E}">
        <p14:creationId xmlns:p14="http://schemas.microsoft.com/office/powerpoint/2010/main" val="29681195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124744"/>
            <a:ext cx="5038328" cy="648072"/>
          </a:xfrm>
        </p:spPr>
        <p:txBody>
          <a:bodyPr>
            <a:normAutofit fontScale="90000"/>
          </a:bodyPr>
          <a:lstStyle/>
          <a:p>
            <a:pPr algn="l"/>
            <a:r>
              <a:rPr lang="en-US" dirty="0">
                <a:solidFill>
                  <a:schemeClr val="tx2"/>
                </a:solidFill>
                <a:latin typeface="Cambria" pitchFamily="18" charset="0"/>
              </a:rPr>
              <a:t>URN</a:t>
            </a:r>
          </a:p>
        </p:txBody>
      </p:sp>
      <p:sp>
        <p:nvSpPr>
          <p:cNvPr id="5" name="Subtitle 2"/>
          <p:cNvSpPr>
            <a:spLocks noGrp="1"/>
          </p:cNvSpPr>
          <p:nvPr>
            <p:ph type="subTitle" idx="1"/>
          </p:nvPr>
        </p:nvSpPr>
        <p:spPr>
          <a:xfrm>
            <a:off x="395536" y="2060848"/>
            <a:ext cx="7120880" cy="4464496"/>
          </a:xfrm>
        </p:spPr>
        <p:txBody>
          <a:bodyPr>
            <a:normAutofit/>
          </a:bodyPr>
          <a:lstStyle/>
          <a:p>
            <a:pPr marL="342900" indent="-342900" algn="l">
              <a:buFont typeface="Arial" panose="020B0604020202020204" pitchFamily="34" charset="0"/>
              <a:buChar char="•"/>
            </a:pPr>
            <a:r>
              <a:rPr lang="vi-VN" sz="2400" dirty="0" smtClean="0">
                <a:solidFill>
                  <a:schemeClr val="tx2"/>
                </a:solidFill>
                <a:latin typeface="Cambria" pitchFamily="18" charset="0"/>
              </a:rPr>
              <a:t>Standard </a:t>
            </a:r>
            <a:r>
              <a:rPr lang="vi-VN" sz="2400" dirty="0">
                <a:solidFill>
                  <a:schemeClr val="tx2"/>
                </a:solidFill>
                <a:latin typeface="Cambria" pitchFamily="18" charset="0"/>
              </a:rPr>
              <a:t>URN je definisan u cilju obezbeđivanja sredstava za izražavanje veza između poslovnih realnosti i ciljeva i sistemskih zahteva</a:t>
            </a:r>
          </a:p>
          <a:p>
            <a:pPr marL="342900" indent="-342900" algn="l">
              <a:buFont typeface="Arial" panose="020B0604020202020204" pitchFamily="34" charset="0"/>
              <a:buChar char="•"/>
            </a:pPr>
            <a:r>
              <a:rPr lang="vi-VN" sz="2400" dirty="0">
                <a:solidFill>
                  <a:schemeClr val="tx2"/>
                </a:solidFill>
                <a:latin typeface="Cambria" pitchFamily="18" charset="0"/>
              </a:rPr>
              <a:t>Predstavlja se u formi scenarija i globalnih ograničenja nad sistemom, </a:t>
            </a:r>
            <a:r>
              <a:rPr lang="vi-VN" sz="2400" dirty="0" smtClean="0">
                <a:solidFill>
                  <a:schemeClr val="tx2"/>
                </a:solidFill>
                <a:latin typeface="Cambria" pitchFamily="18" charset="0"/>
              </a:rPr>
              <a:t>razvojem</a:t>
            </a:r>
            <a:r>
              <a:rPr lang="vi-VN" sz="2400" dirty="0">
                <a:solidFill>
                  <a:schemeClr val="tx2"/>
                </a:solidFill>
                <a:latin typeface="Cambria" pitchFamily="18" charset="0"/>
              </a:rPr>
              <a:t>, održavanjem i operacionim procesima sistema. </a:t>
            </a:r>
          </a:p>
          <a:p>
            <a:pPr marL="342900" indent="-342900" algn="l">
              <a:buFont typeface="Arial" panose="020B0604020202020204" pitchFamily="34" charset="0"/>
              <a:buChar char="•"/>
            </a:pPr>
            <a:r>
              <a:rPr lang="vi-VN" sz="2400" dirty="0">
                <a:solidFill>
                  <a:schemeClr val="tx2"/>
                </a:solidFill>
                <a:latin typeface="Cambria" pitchFamily="18" charset="0"/>
              </a:rPr>
              <a:t>URN se fokusira na korisničkim zahtevima željenih ciljeva ili funkcija koje korisnici ili naručioci sistema očekuju da sistem dostigne. Pomaže u povezivanju tekstualnih zahteva i dizajna sistema</a:t>
            </a:r>
            <a:r>
              <a:rPr lang="vi-VN" sz="2400" dirty="0" smtClean="0">
                <a:solidFill>
                  <a:schemeClr val="tx2"/>
                </a:solidFill>
                <a:latin typeface="Cambria" pitchFamily="18" charset="0"/>
              </a:rPr>
              <a:t>.</a:t>
            </a:r>
            <a:endParaRPr lang="vi-VN" sz="2400" dirty="0">
              <a:solidFill>
                <a:schemeClr val="tx2"/>
              </a:solidFill>
              <a:latin typeface="Cambria" pitchFamily="18" charset="0"/>
            </a:endParaRPr>
          </a:p>
        </p:txBody>
      </p:sp>
    </p:spTree>
    <p:extLst>
      <p:ext uri="{BB962C8B-B14F-4D97-AF65-F5344CB8AC3E}">
        <p14:creationId xmlns:p14="http://schemas.microsoft.com/office/powerpoint/2010/main" val="41751345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a:spLocks noGrp="1"/>
          </p:cNvSpPr>
          <p:nvPr>
            <p:ph type="subTitle" idx="1"/>
          </p:nvPr>
        </p:nvSpPr>
        <p:spPr>
          <a:xfrm>
            <a:off x="683568" y="1196752"/>
            <a:ext cx="7120880" cy="4536504"/>
          </a:xfrm>
        </p:spPr>
        <p:txBody>
          <a:bodyPr>
            <a:noAutofit/>
          </a:bodyPr>
          <a:lstStyle/>
          <a:p>
            <a:pPr algn="l"/>
            <a:endParaRPr lang="sr-Latn-RS" dirty="0" smtClean="0">
              <a:solidFill>
                <a:schemeClr val="tx2"/>
              </a:solidFill>
              <a:latin typeface="Cambria" pitchFamily="18" charset="0"/>
            </a:endParaRPr>
          </a:p>
          <a:p>
            <a:pPr algn="l"/>
            <a:r>
              <a:rPr lang="vi-VN" dirty="0" smtClean="0">
                <a:solidFill>
                  <a:schemeClr val="tx2"/>
                </a:solidFill>
                <a:latin typeface="Cambria" pitchFamily="18" charset="0"/>
              </a:rPr>
              <a:t>URN </a:t>
            </a:r>
            <a:r>
              <a:rPr lang="vi-VN" dirty="0">
                <a:solidFill>
                  <a:schemeClr val="tx2"/>
                </a:solidFill>
                <a:latin typeface="Cambria" pitchFamily="18" charset="0"/>
              </a:rPr>
              <a:t>svojstva </a:t>
            </a:r>
            <a:r>
              <a:rPr lang="vi-VN" dirty="0" smtClean="0">
                <a:solidFill>
                  <a:schemeClr val="tx2"/>
                </a:solidFill>
                <a:latin typeface="Cambria" pitchFamily="18" charset="0"/>
              </a:rPr>
              <a:t>obezbeđuju</a:t>
            </a:r>
            <a:r>
              <a:rPr lang="sr-Latn-RS" dirty="0" smtClean="0">
                <a:solidFill>
                  <a:schemeClr val="tx2"/>
                </a:solidFill>
                <a:latin typeface="Cambria" pitchFamily="18" charset="0"/>
              </a:rPr>
              <a:t>:</a:t>
            </a:r>
            <a:endParaRPr lang="en-US" dirty="0" smtClean="0">
              <a:solidFill>
                <a:schemeClr val="tx2"/>
              </a:solidFill>
              <a:latin typeface="Cambria" pitchFamily="18" charset="0"/>
            </a:endParaRPr>
          </a:p>
          <a:p>
            <a:pPr algn="l"/>
            <a:endParaRPr lang="en-US" sz="2400" dirty="0">
              <a:solidFill>
                <a:schemeClr val="tx2"/>
              </a:solidFill>
              <a:latin typeface="Cambria" pitchFamily="18" charset="0"/>
            </a:endParaRPr>
          </a:p>
          <a:p>
            <a:pPr algn="l"/>
            <a:endParaRPr lang="sr-Latn-RS" sz="2400" dirty="0" smtClean="0">
              <a:solidFill>
                <a:schemeClr val="tx2"/>
              </a:solidFill>
              <a:latin typeface="Cambria" pitchFamily="18" charset="0"/>
            </a:endParaRPr>
          </a:p>
          <a:p>
            <a:pPr marL="342900" indent="-342900" algn="l">
              <a:buFont typeface="Arial" pitchFamily="34" charset="0"/>
              <a:buChar char="•"/>
            </a:pPr>
            <a:r>
              <a:rPr lang="vi-VN" sz="2400" dirty="0" smtClean="0">
                <a:solidFill>
                  <a:schemeClr val="tx2"/>
                </a:solidFill>
                <a:latin typeface="Cambria" pitchFamily="18" charset="0"/>
              </a:rPr>
              <a:t>Podršku </a:t>
            </a:r>
            <a:r>
              <a:rPr lang="vi-VN" sz="2400" dirty="0">
                <a:solidFill>
                  <a:schemeClr val="tx2"/>
                </a:solidFill>
                <a:latin typeface="Cambria" pitchFamily="18" charset="0"/>
              </a:rPr>
              <a:t>različitim pogledima saglasno potrebama naručioca organizacije; </a:t>
            </a:r>
          </a:p>
          <a:p>
            <a:pPr marL="342900" indent="-342900" algn="l">
              <a:buFont typeface="Arial" pitchFamily="34" charset="0"/>
              <a:buChar char="•"/>
            </a:pPr>
            <a:r>
              <a:rPr lang="vi-VN" sz="2400" dirty="0">
                <a:solidFill>
                  <a:schemeClr val="tx2"/>
                </a:solidFill>
                <a:latin typeface="Cambria" pitchFamily="18" charset="0"/>
              </a:rPr>
              <a:t>Izvođenje specifikacije od jednog modela bez dodatnih transformacija; </a:t>
            </a:r>
          </a:p>
          <a:p>
            <a:pPr marL="342900" indent="-342900" algn="l">
              <a:buFont typeface="Arial" pitchFamily="34" charset="0"/>
              <a:buChar char="•"/>
            </a:pPr>
            <a:r>
              <a:rPr lang="vi-VN" sz="2400" dirty="0">
                <a:solidFill>
                  <a:schemeClr val="tx2"/>
                </a:solidFill>
                <a:latin typeface="Cambria" pitchFamily="18" charset="0"/>
              </a:rPr>
              <a:t>Podržavanje novih načina mišljenja i koncepata za rešavanje promena pravila objekata organizacije; </a:t>
            </a:r>
          </a:p>
        </p:txBody>
      </p:sp>
    </p:spTree>
    <p:extLst>
      <p:ext uri="{BB962C8B-B14F-4D97-AF65-F5344CB8AC3E}">
        <p14:creationId xmlns:p14="http://schemas.microsoft.com/office/powerpoint/2010/main" val="37548426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a:spLocks noGrp="1"/>
          </p:cNvSpPr>
          <p:nvPr>
            <p:ph type="subTitle" idx="1"/>
          </p:nvPr>
        </p:nvSpPr>
        <p:spPr>
          <a:xfrm>
            <a:off x="683568" y="1124744"/>
            <a:ext cx="7120880" cy="5400600"/>
          </a:xfrm>
        </p:spPr>
        <p:txBody>
          <a:bodyPr>
            <a:noAutofit/>
          </a:bodyPr>
          <a:lstStyle/>
          <a:p>
            <a:pPr algn="l"/>
            <a:endParaRPr lang="sr-Latn-RS" dirty="0" smtClean="0">
              <a:solidFill>
                <a:schemeClr val="tx2"/>
              </a:solidFill>
              <a:latin typeface="Cambria" pitchFamily="18" charset="0"/>
            </a:endParaRPr>
          </a:p>
          <a:p>
            <a:pPr algn="l"/>
            <a:r>
              <a:rPr lang="vi-VN" dirty="0" smtClean="0">
                <a:solidFill>
                  <a:schemeClr val="tx2"/>
                </a:solidFill>
                <a:latin typeface="Cambria" pitchFamily="18" charset="0"/>
              </a:rPr>
              <a:t>URN </a:t>
            </a:r>
            <a:r>
              <a:rPr lang="vi-VN" dirty="0">
                <a:solidFill>
                  <a:schemeClr val="tx2"/>
                </a:solidFill>
                <a:latin typeface="Cambria" pitchFamily="18" charset="0"/>
              </a:rPr>
              <a:t>svojstva </a:t>
            </a:r>
            <a:r>
              <a:rPr lang="vi-VN" dirty="0" smtClean="0">
                <a:solidFill>
                  <a:schemeClr val="tx2"/>
                </a:solidFill>
                <a:latin typeface="Cambria" pitchFamily="18" charset="0"/>
              </a:rPr>
              <a:t>obezbeđuju</a:t>
            </a:r>
            <a:r>
              <a:rPr lang="sr-Latn-RS" dirty="0" smtClean="0">
                <a:solidFill>
                  <a:schemeClr val="tx2"/>
                </a:solidFill>
                <a:latin typeface="Cambria" pitchFamily="18" charset="0"/>
              </a:rPr>
              <a:t>:</a:t>
            </a:r>
          </a:p>
          <a:p>
            <a:pPr marL="342900" indent="-342900" algn="l">
              <a:buFont typeface="Arial" pitchFamily="34" charset="0"/>
              <a:buChar char="•"/>
            </a:pPr>
            <a:endParaRPr lang="en-US" sz="2400" dirty="0">
              <a:solidFill>
                <a:schemeClr val="tx2"/>
              </a:solidFill>
              <a:latin typeface="Cambria" pitchFamily="18" charset="0"/>
            </a:endParaRPr>
          </a:p>
          <a:p>
            <a:pPr marL="342900" indent="-342900" algn="l">
              <a:buFont typeface="Arial" pitchFamily="34" charset="0"/>
              <a:buChar char="•"/>
            </a:pPr>
            <a:r>
              <a:rPr lang="vi-VN" sz="2400" dirty="0" smtClean="0">
                <a:solidFill>
                  <a:schemeClr val="tx2"/>
                </a:solidFill>
                <a:latin typeface="Cambria" pitchFamily="18" charset="0"/>
              </a:rPr>
              <a:t>Logičke </a:t>
            </a:r>
            <a:r>
              <a:rPr lang="vi-VN" sz="2400" dirty="0">
                <a:solidFill>
                  <a:schemeClr val="tx2"/>
                </a:solidFill>
                <a:latin typeface="Cambria" pitchFamily="18" charset="0"/>
              </a:rPr>
              <a:t>i strukturalne konektore za integrisanje poslovne tehnologije podržavajući pri tome interoperabilnost sa postojećim aplikacijama; </a:t>
            </a:r>
          </a:p>
          <a:p>
            <a:pPr marL="342900" indent="-342900" algn="l">
              <a:buFont typeface="Arial" pitchFamily="34" charset="0"/>
              <a:buChar char="•"/>
            </a:pPr>
            <a:r>
              <a:rPr lang="vi-VN" sz="2400" dirty="0">
                <a:solidFill>
                  <a:schemeClr val="tx2"/>
                </a:solidFill>
                <a:latin typeface="Cambria" pitchFamily="18" charset="0"/>
              </a:rPr>
              <a:t>Rešavanje problema izgradnje novih aplikacija udruživanjem sa postojećim; </a:t>
            </a:r>
          </a:p>
          <a:p>
            <a:pPr marL="342900" indent="-342900" algn="l">
              <a:buFont typeface="Arial" pitchFamily="34" charset="0"/>
              <a:buChar char="•"/>
            </a:pPr>
            <a:r>
              <a:rPr lang="vi-VN" sz="2400" dirty="0">
                <a:solidFill>
                  <a:schemeClr val="tx2"/>
                </a:solidFill>
                <a:latin typeface="Cambria" pitchFamily="18" charset="0"/>
              </a:rPr>
              <a:t>Apstraktne komponente za podršku svih tradicionalnih ciljeva od informacionih sistema za modelovanje organizacije i razumevanje organizacije kao društveno-tehničkog sistema. </a:t>
            </a:r>
          </a:p>
          <a:p>
            <a:pPr marL="342900" indent="-342900" algn="l">
              <a:buFont typeface="Arial" pitchFamily="34" charset="0"/>
              <a:buChar char="•"/>
            </a:pPr>
            <a:endParaRPr lang="en-US" sz="2000" dirty="0">
              <a:solidFill>
                <a:schemeClr val="tx2"/>
              </a:solidFill>
              <a:latin typeface="Cambria" pitchFamily="18" charset="0"/>
            </a:endParaRPr>
          </a:p>
        </p:txBody>
      </p:sp>
    </p:spTree>
    <p:extLst>
      <p:ext uri="{BB962C8B-B14F-4D97-AF65-F5344CB8AC3E}">
        <p14:creationId xmlns:p14="http://schemas.microsoft.com/office/powerpoint/2010/main" val="25899391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484784"/>
            <a:ext cx="7704856" cy="4752528"/>
          </a:xfrm>
        </p:spPr>
        <p:txBody>
          <a:bodyPr>
            <a:noAutofit/>
          </a:bodyPr>
          <a:lstStyle/>
          <a:p>
            <a:r>
              <a:rPr lang="vi-VN" sz="2400" u="sng" dirty="0" smtClean="0">
                <a:solidFill>
                  <a:schemeClr val="tx2"/>
                </a:solidFill>
                <a:latin typeface="Cambria" pitchFamily="18" charset="0"/>
                <a:ea typeface="Cambria" pitchFamily="18" charset="0"/>
                <a:cs typeface="Calibri" pitchFamily="34" charset="0"/>
              </a:rPr>
              <a:t>Jezik </a:t>
            </a:r>
            <a:r>
              <a:rPr lang="vi-VN" sz="2400" u="sng" dirty="0">
                <a:solidFill>
                  <a:schemeClr val="tx2"/>
                </a:solidFill>
                <a:latin typeface="Cambria" pitchFamily="18" charset="0"/>
                <a:ea typeface="Cambria" pitchFamily="18" charset="0"/>
                <a:cs typeface="Calibri" pitchFamily="34" charset="0"/>
              </a:rPr>
              <a:t>za zahteve koji su ciljem orijentisani </a:t>
            </a:r>
            <a:r>
              <a:rPr lang="vi-VN" sz="2400" dirty="0" smtClean="0">
                <a:solidFill>
                  <a:schemeClr val="tx2"/>
                </a:solidFill>
                <a:latin typeface="Cambria" pitchFamily="18" charset="0"/>
                <a:ea typeface="Cambria" pitchFamily="18" charset="0"/>
                <a:cs typeface="Calibri" pitchFamily="34" charset="0"/>
              </a:rPr>
              <a:t>(The </a:t>
            </a:r>
            <a:r>
              <a:rPr lang="vi-VN" sz="2400" dirty="0">
                <a:solidFill>
                  <a:schemeClr val="tx2"/>
                </a:solidFill>
                <a:latin typeface="Cambria" pitchFamily="18" charset="0"/>
                <a:ea typeface="Cambria" pitchFamily="18" charset="0"/>
                <a:cs typeface="Calibri" pitchFamily="34" charset="0"/>
              </a:rPr>
              <a:t>Goal-Oriented Requirement Language - </a:t>
            </a:r>
            <a:r>
              <a:rPr lang="vi-VN" sz="2400" b="1" dirty="0">
                <a:solidFill>
                  <a:schemeClr val="tx2"/>
                </a:solidFill>
                <a:latin typeface="Cambria" pitchFamily="18" charset="0"/>
                <a:ea typeface="Cambria" pitchFamily="18" charset="0"/>
                <a:cs typeface="Calibri" pitchFamily="34" charset="0"/>
              </a:rPr>
              <a:t>GRL</a:t>
            </a:r>
            <a:r>
              <a:rPr lang="vi-VN" sz="2400" dirty="0" smtClean="0">
                <a:solidFill>
                  <a:schemeClr val="tx2"/>
                </a:solidFill>
                <a:latin typeface="Cambria" pitchFamily="18" charset="0"/>
                <a:ea typeface="Cambria" pitchFamily="18" charset="0"/>
                <a:cs typeface="Calibri" pitchFamily="34" charset="0"/>
              </a:rPr>
              <a:t>) </a:t>
            </a:r>
            <a:r>
              <a:rPr lang="vi-VN" sz="2400" dirty="0">
                <a:solidFill>
                  <a:schemeClr val="tx2"/>
                </a:solidFill>
                <a:latin typeface="Cambria" pitchFamily="18" charset="0"/>
                <a:ea typeface="Cambria" pitchFamily="18" charset="0"/>
                <a:cs typeface="Calibri" pitchFamily="34" charset="0"/>
              </a:rPr>
              <a:t>služi za tehnike modelovanja ciljeva ugrađen u dobro utvrđene </a:t>
            </a:r>
            <a:r>
              <a:rPr lang="vi-VN" sz="2400" b="1" dirty="0">
                <a:solidFill>
                  <a:schemeClr val="tx2"/>
                </a:solidFill>
                <a:latin typeface="Cambria" pitchFamily="18" charset="0"/>
                <a:ea typeface="Cambria" pitchFamily="18" charset="0"/>
                <a:cs typeface="Calibri" pitchFamily="34" charset="0"/>
              </a:rPr>
              <a:t>nefunkcionalne zahteve </a:t>
            </a:r>
            <a:r>
              <a:rPr lang="vi-VN" sz="2400" dirty="0">
                <a:solidFill>
                  <a:schemeClr val="tx2"/>
                </a:solidFill>
                <a:latin typeface="Cambria" pitchFamily="18" charset="0"/>
                <a:ea typeface="Cambria" pitchFamily="18" charset="0"/>
                <a:cs typeface="Calibri" pitchFamily="34" charset="0"/>
              </a:rPr>
              <a:t>(</a:t>
            </a:r>
            <a:r>
              <a:rPr lang="vi-VN" sz="2400" b="1" dirty="0">
                <a:solidFill>
                  <a:schemeClr val="tx2"/>
                </a:solidFill>
                <a:latin typeface="Cambria" pitchFamily="18" charset="0"/>
                <a:ea typeface="Cambria" pitchFamily="18" charset="0"/>
                <a:cs typeface="Calibri" pitchFamily="34" charset="0"/>
              </a:rPr>
              <a:t>URN-NFR</a:t>
            </a:r>
            <a:r>
              <a:rPr lang="vi-VN" sz="2400" dirty="0">
                <a:solidFill>
                  <a:schemeClr val="tx2"/>
                </a:solidFill>
                <a:latin typeface="Cambria" pitchFamily="18" charset="0"/>
                <a:ea typeface="Cambria" pitchFamily="18" charset="0"/>
                <a:cs typeface="Calibri" pitchFamily="34" charset="0"/>
              </a:rPr>
              <a:t>) koristeći grafičku notaciju koja obezbeđuje rasuđivanje o zahtevima;</a:t>
            </a:r>
          </a:p>
          <a:p>
            <a:r>
              <a:rPr lang="vi-VN" sz="2400" u="sng" dirty="0" smtClean="0">
                <a:solidFill>
                  <a:schemeClr val="tx2"/>
                </a:solidFill>
                <a:latin typeface="Cambria" pitchFamily="18" charset="0"/>
                <a:ea typeface="Cambria" pitchFamily="18" charset="0"/>
                <a:cs typeface="Calibri" pitchFamily="34" charset="0"/>
              </a:rPr>
              <a:t>Mape </a:t>
            </a:r>
            <a:r>
              <a:rPr lang="vi-VN" sz="2400" u="sng" dirty="0">
                <a:solidFill>
                  <a:schemeClr val="tx2"/>
                </a:solidFill>
                <a:latin typeface="Cambria" pitchFamily="18" charset="0"/>
                <a:ea typeface="Cambria" pitchFamily="18" charset="0"/>
                <a:cs typeface="Calibri" pitchFamily="34" charset="0"/>
              </a:rPr>
              <a:t>scenarija </a:t>
            </a:r>
            <a:r>
              <a:rPr lang="vi-VN" sz="2400" dirty="0" smtClean="0">
                <a:solidFill>
                  <a:schemeClr val="tx2"/>
                </a:solidFill>
                <a:latin typeface="Cambria" pitchFamily="18" charset="0"/>
                <a:ea typeface="Cambria" pitchFamily="18" charset="0"/>
                <a:cs typeface="Calibri" pitchFamily="34" charset="0"/>
              </a:rPr>
              <a:t>(Use </a:t>
            </a:r>
            <a:r>
              <a:rPr lang="vi-VN" sz="2400" dirty="0">
                <a:solidFill>
                  <a:schemeClr val="tx2"/>
                </a:solidFill>
                <a:latin typeface="Cambria" pitchFamily="18" charset="0"/>
                <a:ea typeface="Cambria" pitchFamily="18" charset="0"/>
                <a:cs typeface="Calibri" pitchFamily="34" charset="0"/>
              </a:rPr>
              <a:t>Case Maps - </a:t>
            </a:r>
            <a:r>
              <a:rPr lang="vi-VN" sz="2400" b="1" dirty="0">
                <a:solidFill>
                  <a:schemeClr val="tx2"/>
                </a:solidFill>
                <a:latin typeface="Cambria" pitchFamily="18" charset="0"/>
                <a:ea typeface="Cambria" pitchFamily="18" charset="0"/>
                <a:cs typeface="Calibri" pitchFamily="34" charset="0"/>
              </a:rPr>
              <a:t>UCM</a:t>
            </a:r>
            <a:r>
              <a:rPr lang="vi-VN" sz="2400" dirty="0">
                <a:solidFill>
                  <a:schemeClr val="tx2"/>
                </a:solidFill>
                <a:latin typeface="Cambria" pitchFamily="18" charset="0"/>
                <a:ea typeface="Cambria" pitchFamily="18" charset="0"/>
                <a:cs typeface="Calibri" pitchFamily="34" charset="0"/>
              </a:rPr>
              <a:t>) za scenarije modelujući </a:t>
            </a:r>
            <a:r>
              <a:rPr lang="vi-VN" sz="2400" b="1" dirty="0">
                <a:solidFill>
                  <a:schemeClr val="tx2"/>
                </a:solidFill>
                <a:latin typeface="Cambria" pitchFamily="18" charset="0"/>
                <a:ea typeface="Cambria" pitchFamily="18" charset="0"/>
                <a:cs typeface="Calibri" pitchFamily="34" charset="0"/>
              </a:rPr>
              <a:t>funkcionalne zahteve </a:t>
            </a:r>
            <a:r>
              <a:rPr lang="vi-VN" sz="2400" dirty="0">
                <a:solidFill>
                  <a:schemeClr val="tx2"/>
                </a:solidFill>
                <a:latin typeface="Cambria" pitchFamily="18" charset="0"/>
                <a:ea typeface="Cambria" pitchFamily="18" charset="0"/>
                <a:cs typeface="Calibri" pitchFamily="34" charset="0"/>
              </a:rPr>
              <a:t>(</a:t>
            </a:r>
            <a:r>
              <a:rPr lang="vi-VN" sz="2400" b="1" dirty="0">
                <a:solidFill>
                  <a:schemeClr val="tx2"/>
                </a:solidFill>
                <a:latin typeface="Cambria" pitchFamily="18" charset="0"/>
                <a:ea typeface="Cambria" pitchFamily="18" charset="0"/>
                <a:cs typeface="Calibri" pitchFamily="34" charset="0"/>
              </a:rPr>
              <a:t>URN-FR</a:t>
            </a:r>
            <a:r>
              <a:rPr lang="vi-VN" sz="2400" dirty="0">
                <a:solidFill>
                  <a:schemeClr val="tx2"/>
                </a:solidFill>
                <a:latin typeface="Cambria" pitchFamily="18" charset="0"/>
                <a:ea typeface="Cambria" pitchFamily="18" charset="0"/>
                <a:cs typeface="Calibri" pitchFamily="34" charset="0"/>
              </a:rPr>
              <a:t>) pomoću grafičke notacije za scenario za opisivanje kauzalnih veza između odgovornosti nametnute organizacionoj strukturi apstraktnih komponenti</a:t>
            </a:r>
            <a:r>
              <a:rPr lang="vi-VN" sz="2400" dirty="0" smtClean="0">
                <a:solidFill>
                  <a:schemeClr val="tx2"/>
                </a:solidFill>
                <a:latin typeface="Cambria" pitchFamily="18" charset="0"/>
                <a:ea typeface="Cambria" pitchFamily="18" charset="0"/>
                <a:cs typeface="Calibri" pitchFamily="34" charset="0"/>
              </a:rPr>
              <a:t>.</a:t>
            </a:r>
            <a:endParaRPr lang="sr-Latn-RS" sz="2400" dirty="0" smtClean="0">
              <a:solidFill>
                <a:schemeClr val="tx2"/>
              </a:solidFill>
              <a:latin typeface="Cambria" pitchFamily="18" charset="0"/>
              <a:ea typeface="Cambria" pitchFamily="18" charset="0"/>
              <a:cs typeface="Calibri" pitchFamily="34" charset="0"/>
            </a:endParaRPr>
          </a:p>
          <a:p>
            <a:r>
              <a:rPr lang="en-US" sz="2400" dirty="0" err="1">
                <a:solidFill>
                  <a:schemeClr val="tx2"/>
                </a:solidFill>
                <a:latin typeface="Cambria" pitchFamily="18" charset="0"/>
                <a:ea typeface="Cambria" pitchFamily="18" charset="0"/>
                <a:cs typeface="Calibri" pitchFamily="34" charset="0"/>
              </a:rPr>
              <a:t>Poslovni</a:t>
            </a:r>
            <a:r>
              <a:rPr lang="en-US" sz="2400" dirty="0">
                <a:solidFill>
                  <a:schemeClr val="tx2"/>
                </a:solidFill>
                <a:latin typeface="Cambria" pitchFamily="18" charset="0"/>
                <a:ea typeface="Cambria" pitchFamily="18" charset="0"/>
                <a:cs typeface="Calibri" pitchFamily="34" charset="0"/>
              </a:rPr>
              <a:t> </a:t>
            </a:r>
            <a:r>
              <a:rPr lang="en-US" sz="2400" dirty="0" err="1">
                <a:solidFill>
                  <a:schemeClr val="tx2"/>
                </a:solidFill>
                <a:latin typeface="Cambria" pitchFamily="18" charset="0"/>
                <a:ea typeface="Cambria" pitchFamily="18" charset="0"/>
                <a:cs typeface="Calibri" pitchFamily="34" charset="0"/>
              </a:rPr>
              <a:t>ciljevi</a:t>
            </a:r>
            <a:r>
              <a:rPr lang="en-US" sz="2400" dirty="0">
                <a:solidFill>
                  <a:schemeClr val="tx2"/>
                </a:solidFill>
                <a:latin typeface="Cambria" pitchFamily="18" charset="0"/>
                <a:ea typeface="Cambria" pitchFamily="18" charset="0"/>
                <a:cs typeface="Calibri" pitchFamily="34" charset="0"/>
              </a:rPr>
              <a:t> i </a:t>
            </a:r>
            <a:r>
              <a:rPr lang="en-US" sz="2400" dirty="0" err="1">
                <a:solidFill>
                  <a:schemeClr val="tx2"/>
                </a:solidFill>
                <a:latin typeface="Cambria" pitchFamily="18" charset="0"/>
                <a:ea typeface="Cambria" pitchFamily="18" charset="0"/>
                <a:cs typeface="Calibri" pitchFamily="34" charset="0"/>
              </a:rPr>
              <a:t>atributi</a:t>
            </a:r>
            <a:r>
              <a:rPr lang="en-US" sz="2400" dirty="0">
                <a:solidFill>
                  <a:schemeClr val="tx2"/>
                </a:solidFill>
                <a:latin typeface="Cambria" pitchFamily="18" charset="0"/>
                <a:ea typeface="Cambria" pitchFamily="18" charset="0"/>
                <a:cs typeface="Calibri" pitchFamily="34" charset="0"/>
              </a:rPr>
              <a:t> </a:t>
            </a:r>
            <a:r>
              <a:rPr lang="en-US" sz="2400" dirty="0" err="1">
                <a:solidFill>
                  <a:schemeClr val="tx2"/>
                </a:solidFill>
                <a:latin typeface="Cambria" pitchFamily="18" charset="0"/>
                <a:ea typeface="Cambria" pitchFamily="18" charset="0"/>
                <a:cs typeface="Calibri" pitchFamily="34" charset="0"/>
              </a:rPr>
              <a:t>kvaliteta</a:t>
            </a:r>
            <a:r>
              <a:rPr lang="en-US" sz="2400" dirty="0">
                <a:solidFill>
                  <a:schemeClr val="tx2"/>
                </a:solidFill>
                <a:latin typeface="Cambria" pitchFamily="18" charset="0"/>
                <a:ea typeface="Cambria" pitchFamily="18" charset="0"/>
                <a:cs typeface="Calibri" pitchFamily="34" charset="0"/>
              </a:rPr>
              <a:t> </a:t>
            </a:r>
            <a:r>
              <a:rPr lang="en-US" sz="2400" dirty="0" err="1">
                <a:solidFill>
                  <a:schemeClr val="tx2"/>
                </a:solidFill>
                <a:latin typeface="Cambria" pitchFamily="18" charset="0"/>
                <a:ea typeface="Cambria" pitchFamily="18" charset="0"/>
                <a:cs typeface="Calibri" pitchFamily="34" charset="0"/>
              </a:rPr>
              <a:t>proizvoda</a:t>
            </a:r>
            <a:r>
              <a:rPr lang="en-US" sz="2400" dirty="0">
                <a:solidFill>
                  <a:schemeClr val="tx2"/>
                </a:solidFill>
                <a:latin typeface="Cambria" pitchFamily="18" charset="0"/>
                <a:ea typeface="Cambria" pitchFamily="18" charset="0"/>
                <a:cs typeface="Calibri" pitchFamily="34" charset="0"/>
              </a:rPr>
              <a:t> se </a:t>
            </a:r>
            <a:r>
              <a:rPr lang="en-US" sz="2400" dirty="0" err="1">
                <a:solidFill>
                  <a:schemeClr val="tx2"/>
                </a:solidFill>
                <a:latin typeface="Cambria" pitchFamily="18" charset="0"/>
                <a:ea typeface="Cambria" pitchFamily="18" charset="0"/>
                <a:cs typeface="Calibri" pitchFamily="34" charset="0"/>
              </a:rPr>
              <a:t>modeluju</a:t>
            </a:r>
            <a:r>
              <a:rPr lang="en-US" sz="2400" dirty="0">
                <a:solidFill>
                  <a:schemeClr val="tx2"/>
                </a:solidFill>
                <a:latin typeface="Cambria" pitchFamily="18" charset="0"/>
                <a:ea typeface="Cambria" pitchFamily="18" charset="0"/>
                <a:cs typeface="Calibri" pitchFamily="34" charset="0"/>
              </a:rPr>
              <a:t> </a:t>
            </a:r>
            <a:r>
              <a:rPr lang="en-US" sz="2400" dirty="0" err="1">
                <a:solidFill>
                  <a:schemeClr val="tx2"/>
                </a:solidFill>
                <a:latin typeface="Cambria" pitchFamily="18" charset="0"/>
                <a:ea typeface="Cambria" pitchFamily="18" charset="0"/>
                <a:cs typeface="Calibri" pitchFamily="34" charset="0"/>
              </a:rPr>
              <a:t>upotrebom</a:t>
            </a:r>
            <a:r>
              <a:rPr lang="en-US" sz="2400" dirty="0">
                <a:solidFill>
                  <a:schemeClr val="tx2"/>
                </a:solidFill>
                <a:latin typeface="Cambria" pitchFamily="18" charset="0"/>
                <a:ea typeface="Cambria" pitchFamily="18" charset="0"/>
                <a:cs typeface="Calibri" pitchFamily="34" charset="0"/>
              </a:rPr>
              <a:t> URN-NFR.</a:t>
            </a:r>
          </a:p>
        </p:txBody>
      </p:sp>
    </p:spTree>
    <p:extLst>
      <p:ext uri="{BB962C8B-B14F-4D97-AF65-F5344CB8AC3E}">
        <p14:creationId xmlns:p14="http://schemas.microsoft.com/office/powerpoint/2010/main" val="42828171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normAutofit/>
          </a:bodyPr>
          <a:lstStyle/>
          <a:p>
            <a:pPr algn="l"/>
            <a:r>
              <a:rPr lang="en-US" dirty="0" err="1">
                <a:solidFill>
                  <a:schemeClr val="tx2"/>
                </a:solidFill>
                <a:latin typeface="Cambria" pitchFamily="18" charset="0"/>
              </a:rPr>
              <a:t>Osnovi</a:t>
            </a:r>
            <a:r>
              <a:rPr lang="en-US" dirty="0">
                <a:solidFill>
                  <a:schemeClr val="tx2"/>
                </a:solidFill>
                <a:latin typeface="Cambria" pitchFamily="18" charset="0"/>
              </a:rPr>
              <a:t> </a:t>
            </a:r>
            <a:r>
              <a:rPr lang="en-US" dirty="0" err="1">
                <a:solidFill>
                  <a:schemeClr val="tx2"/>
                </a:solidFill>
                <a:latin typeface="Cambria" pitchFamily="18" charset="0"/>
              </a:rPr>
              <a:t>teorije</a:t>
            </a:r>
            <a:r>
              <a:rPr lang="en-US" dirty="0">
                <a:solidFill>
                  <a:schemeClr val="tx2"/>
                </a:solidFill>
                <a:latin typeface="Cambria" pitchFamily="18" charset="0"/>
              </a:rPr>
              <a:t> </a:t>
            </a:r>
            <a:r>
              <a:rPr lang="en-US" dirty="0" err="1">
                <a:solidFill>
                  <a:schemeClr val="tx2"/>
                </a:solidFill>
                <a:latin typeface="Cambria" pitchFamily="18" charset="0"/>
              </a:rPr>
              <a:t>informacija</a:t>
            </a:r>
            <a:endParaRPr lang="en-US" dirty="0">
              <a:solidFill>
                <a:schemeClr val="tx2"/>
              </a:solidFill>
              <a:latin typeface="Cambria" pitchFamily="18" charset="0"/>
            </a:endParaRPr>
          </a:p>
        </p:txBody>
      </p:sp>
      <p:sp>
        <p:nvSpPr>
          <p:cNvPr id="5" name="Subtitle 2"/>
          <p:cNvSpPr>
            <a:spLocks noGrp="1"/>
          </p:cNvSpPr>
          <p:nvPr>
            <p:ph type="subTitle" idx="1"/>
          </p:nvPr>
        </p:nvSpPr>
        <p:spPr>
          <a:xfrm>
            <a:off x="683568" y="2636912"/>
            <a:ext cx="7120880" cy="3816424"/>
          </a:xfrm>
        </p:spPr>
        <p:txBody>
          <a:bodyPr>
            <a:normAutofit/>
          </a:bodyPr>
          <a:lstStyle/>
          <a:p>
            <a:pPr algn="l"/>
            <a:r>
              <a:rPr lang="vi-VN" sz="2400" dirty="0">
                <a:solidFill>
                  <a:schemeClr val="tx2"/>
                </a:solidFill>
                <a:latin typeface="Cambria" pitchFamily="18" charset="0"/>
              </a:rPr>
              <a:t>Vrste </a:t>
            </a:r>
            <a:r>
              <a:rPr lang="vi-VN" sz="2400" dirty="0" smtClean="0">
                <a:solidFill>
                  <a:schemeClr val="tx2"/>
                </a:solidFill>
                <a:latin typeface="Cambria" pitchFamily="18" charset="0"/>
              </a:rPr>
              <a:t>informacija</a:t>
            </a:r>
            <a:r>
              <a:rPr lang="sr-Latn-RS" sz="2400" dirty="0" smtClean="0">
                <a:solidFill>
                  <a:schemeClr val="tx2"/>
                </a:solidFill>
                <a:latin typeface="Cambria" pitchFamily="18" charset="0"/>
              </a:rPr>
              <a:t>:</a:t>
            </a:r>
            <a:endParaRPr lang="vi-VN" sz="2400" dirty="0">
              <a:solidFill>
                <a:schemeClr val="tx2"/>
              </a:solidFill>
              <a:latin typeface="Cambria" pitchFamily="18" charset="0"/>
            </a:endParaRPr>
          </a:p>
          <a:p>
            <a:pPr marL="342900" indent="-342900" algn="l">
              <a:buFont typeface="Arial" pitchFamily="34" charset="0"/>
              <a:buChar char="•"/>
            </a:pPr>
            <a:r>
              <a:rPr lang="vi-VN" sz="2400" dirty="0">
                <a:solidFill>
                  <a:schemeClr val="tx2"/>
                </a:solidFill>
                <a:latin typeface="Cambria" pitchFamily="18" charset="0"/>
              </a:rPr>
              <a:t>Naučno-tehničke informacije / poslovne informacije </a:t>
            </a:r>
          </a:p>
          <a:p>
            <a:pPr marL="342900" indent="-342900" algn="l">
              <a:buFont typeface="Arial" pitchFamily="34" charset="0"/>
              <a:buChar char="•"/>
            </a:pPr>
            <a:r>
              <a:rPr lang="vi-VN" sz="2400" dirty="0">
                <a:solidFill>
                  <a:schemeClr val="tx2"/>
                </a:solidFill>
                <a:latin typeface="Cambria" pitchFamily="18" charset="0"/>
              </a:rPr>
              <a:t>Interne (informacije iz sistema) / eksterne informacije (iz okruženja) </a:t>
            </a:r>
          </a:p>
          <a:p>
            <a:pPr marL="342900" indent="-342900" algn="l">
              <a:buFont typeface="Arial" pitchFamily="34" charset="0"/>
              <a:buChar char="•"/>
            </a:pPr>
            <a:r>
              <a:rPr lang="vi-VN" sz="2400" dirty="0">
                <a:solidFill>
                  <a:schemeClr val="tx2"/>
                </a:solidFill>
                <a:latin typeface="Cambria" pitchFamily="18" charset="0"/>
              </a:rPr>
              <a:t>Informacije zasnovane na podacima iz prošlosti / informacije o tekućem funkcionisanju / informacije o budućem funkcionisanju ili događajima </a:t>
            </a:r>
          </a:p>
        </p:txBody>
      </p:sp>
    </p:spTree>
    <p:extLst>
      <p:ext uri="{BB962C8B-B14F-4D97-AF65-F5344CB8AC3E}">
        <p14:creationId xmlns:p14="http://schemas.microsoft.com/office/powerpoint/2010/main" val="16773182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124744"/>
            <a:ext cx="5038328" cy="648072"/>
          </a:xfrm>
        </p:spPr>
        <p:txBody>
          <a:bodyPr>
            <a:normAutofit fontScale="90000"/>
          </a:bodyPr>
          <a:lstStyle/>
          <a:p>
            <a:pPr algn="l"/>
            <a:r>
              <a:rPr lang="sr-Latn-RS" dirty="0">
                <a:solidFill>
                  <a:schemeClr val="tx2"/>
                </a:solidFill>
                <a:latin typeface="Cambria" pitchFamily="18" charset="0"/>
              </a:rPr>
              <a:t>GRL – Zašto GRL?</a:t>
            </a:r>
            <a:endParaRPr lang="en-US" dirty="0">
              <a:solidFill>
                <a:schemeClr val="tx2"/>
              </a:solidFill>
              <a:latin typeface="Cambria" pitchFamily="18" charset="0"/>
            </a:endParaRPr>
          </a:p>
        </p:txBody>
      </p:sp>
      <p:sp>
        <p:nvSpPr>
          <p:cNvPr id="5" name="Subtitle 2"/>
          <p:cNvSpPr>
            <a:spLocks noGrp="1"/>
          </p:cNvSpPr>
          <p:nvPr>
            <p:ph type="subTitle" idx="1"/>
          </p:nvPr>
        </p:nvSpPr>
        <p:spPr>
          <a:xfrm>
            <a:off x="395536" y="2636912"/>
            <a:ext cx="8352928" cy="3672409"/>
          </a:xfrm>
        </p:spPr>
        <p:txBody>
          <a:bodyPr>
            <a:normAutofit/>
          </a:bodyPr>
          <a:lstStyle/>
          <a:p>
            <a:pPr marL="342900" indent="-342900" algn="l">
              <a:buFont typeface="Arial" panose="020B0604020202020204" pitchFamily="34" charset="0"/>
              <a:buChar char="•"/>
            </a:pPr>
            <a:r>
              <a:rPr lang="sr-Latn-RS" sz="2400" dirty="0">
                <a:solidFill>
                  <a:schemeClr val="tx2"/>
                </a:solidFill>
                <a:latin typeface="Cambria" pitchFamily="18" charset="0"/>
              </a:rPr>
              <a:t>Povezuje zahteve na poslovne ciljeve</a:t>
            </a:r>
          </a:p>
          <a:p>
            <a:pPr marL="342900" indent="-342900" algn="l">
              <a:buFont typeface="Arial" panose="020B0604020202020204" pitchFamily="34" charset="0"/>
              <a:buChar char="•"/>
            </a:pPr>
            <a:r>
              <a:rPr lang="sr-Latn-RS" sz="2400" dirty="0" smtClean="0">
                <a:solidFill>
                  <a:schemeClr val="tx2"/>
                </a:solidFill>
                <a:latin typeface="Cambria" pitchFamily="18" charset="0"/>
              </a:rPr>
              <a:t>Omogućuje </a:t>
            </a:r>
            <a:r>
              <a:rPr lang="sr-Latn-RS" sz="2400" dirty="0">
                <a:solidFill>
                  <a:schemeClr val="tx2"/>
                </a:solidFill>
                <a:latin typeface="Cambria" pitchFamily="18" charset="0"/>
              </a:rPr>
              <a:t>razmatranje funkcionalnih zahteva</a:t>
            </a:r>
          </a:p>
          <a:p>
            <a:pPr marL="342900" indent="-342900" algn="l">
              <a:buFont typeface="Arial" panose="020B0604020202020204" pitchFamily="34" charset="0"/>
              <a:buChar char="•"/>
            </a:pPr>
            <a:r>
              <a:rPr lang="sr-Latn-RS" sz="2400" dirty="0" smtClean="0">
                <a:solidFill>
                  <a:schemeClr val="tx2"/>
                </a:solidFill>
                <a:latin typeface="Cambria" pitchFamily="18" charset="0"/>
              </a:rPr>
              <a:t>Zahtevi sistema </a:t>
            </a:r>
            <a:r>
              <a:rPr lang="sr-Latn-RS" sz="2400" dirty="0">
                <a:solidFill>
                  <a:schemeClr val="tx2"/>
                </a:solidFill>
                <a:latin typeface="Cambria" pitchFamily="18" charset="0"/>
              </a:rPr>
              <a:t>se sistematično izvode iz ciljeva</a:t>
            </a:r>
          </a:p>
          <a:p>
            <a:pPr marL="342900" indent="-342900" algn="l">
              <a:buFont typeface="Arial" panose="020B0604020202020204" pitchFamily="34" charset="0"/>
              <a:buChar char="•"/>
            </a:pPr>
            <a:r>
              <a:rPr lang="sr-Latn-RS" sz="2400" dirty="0" smtClean="0">
                <a:solidFill>
                  <a:schemeClr val="tx2"/>
                </a:solidFill>
                <a:latin typeface="Cambria" pitchFamily="18" charset="0"/>
              </a:rPr>
              <a:t>Razmatranjem </a:t>
            </a:r>
            <a:r>
              <a:rPr lang="sr-Latn-RS" sz="2400" dirty="0">
                <a:solidFill>
                  <a:schemeClr val="tx2"/>
                </a:solidFill>
                <a:latin typeface="Cambria" pitchFamily="18" charset="0"/>
              </a:rPr>
              <a:t>alternativnih ciljeva obezbeđeno je i alternativno istraživanje predloga samog sistema</a:t>
            </a:r>
          </a:p>
          <a:p>
            <a:pPr marL="342900" indent="-342900" algn="l">
              <a:buFont typeface="Arial" panose="020B0604020202020204" pitchFamily="34" charset="0"/>
              <a:buChar char="•"/>
            </a:pPr>
            <a:r>
              <a:rPr lang="sr-Latn-RS" sz="2400" dirty="0" smtClean="0">
                <a:solidFill>
                  <a:schemeClr val="tx2"/>
                </a:solidFill>
                <a:latin typeface="Cambria" pitchFamily="18" charset="0"/>
              </a:rPr>
              <a:t>Formalizacija </a:t>
            </a:r>
            <a:r>
              <a:rPr lang="sr-Latn-RS" sz="2400" dirty="0">
                <a:solidFill>
                  <a:schemeClr val="tx2"/>
                </a:solidFill>
                <a:latin typeface="Cambria" pitchFamily="18" charset="0"/>
              </a:rPr>
              <a:t>cilja obezbeđuje da se poboljšanja pokažu korektno i kompletno. </a:t>
            </a:r>
          </a:p>
        </p:txBody>
      </p:sp>
    </p:spTree>
    <p:extLst>
      <p:ext uri="{BB962C8B-B14F-4D97-AF65-F5344CB8AC3E}">
        <p14:creationId xmlns:p14="http://schemas.microsoft.com/office/powerpoint/2010/main" val="9501677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124744"/>
            <a:ext cx="5038328" cy="648072"/>
          </a:xfrm>
        </p:spPr>
        <p:txBody>
          <a:bodyPr>
            <a:normAutofit fontScale="90000"/>
          </a:bodyPr>
          <a:lstStyle/>
          <a:p>
            <a:pPr algn="l"/>
            <a:r>
              <a:rPr lang="sr-Latn-RS" dirty="0">
                <a:solidFill>
                  <a:schemeClr val="tx2"/>
                </a:solidFill>
                <a:latin typeface="Cambria" pitchFamily="18" charset="0"/>
              </a:rPr>
              <a:t>GRL – Zašto GRL?</a:t>
            </a:r>
            <a:endParaRPr lang="en-US" dirty="0">
              <a:solidFill>
                <a:schemeClr val="tx2"/>
              </a:solidFill>
              <a:latin typeface="Cambria" pitchFamily="18" charset="0"/>
            </a:endParaRPr>
          </a:p>
        </p:txBody>
      </p:sp>
      <p:sp>
        <p:nvSpPr>
          <p:cNvPr id="5" name="Subtitle 2"/>
          <p:cNvSpPr>
            <a:spLocks noGrp="1"/>
          </p:cNvSpPr>
          <p:nvPr>
            <p:ph type="subTitle" idx="1"/>
          </p:nvPr>
        </p:nvSpPr>
        <p:spPr>
          <a:xfrm>
            <a:off x="395536" y="2492896"/>
            <a:ext cx="8352928" cy="3672409"/>
          </a:xfrm>
        </p:spPr>
        <p:txBody>
          <a:bodyPr>
            <a:normAutofit/>
          </a:bodyPr>
          <a:lstStyle/>
          <a:p>
            <a:pPr marL="342900" indent="-342900" algn="l">
              <a:buFont typeface="Arial" panose="020B0604020202020204" pitchFamily="34" charset="0"/>
              <a:buChar char="•"/>
            </a:pPr>
            <a:r>
              <a:rPr lang="sr-Latn-RS" sz="2400" dirty="0">
                <a:solidFill>
                  <a:schemeClr val="tx2"/>
                </a:solidFill>
                <a:latin typeface="Cambria" pitchFamily="18" charset="0"/>
              </a:rPr>
              <a:t>GRL podržava argumentaciju, pregovaranje, detekciju konflikta sistema i donošenje odluka</a:t>
            </a:r>
          </a:p>
          <a:p>
            <a:pPr marL="342900" indent="-342900" algn="l">
              <a:buFont typeface="Arial" panose="020B0604020202020204" pitchFamily="34" charset="0"/>
              <a:buChar char="•"/>
            </a:pPr>
            <a:r>
              <a:rPr lang="sr-Latn-RS" sz="2400" dirty="0" smtClean="0">
                <a:solidFill>
                  <a:schemeClr val="tx2"/>
                </a:solidFill>
                <a:latin typeface="Cambria" pitchFamily="18" charset="0"/>
              </a:rPr>
              <a:t>GRL </a:t>
            </a:r>
            <a:r>
              <a:rPr lang="sr-Latn-RS" sz="2400" dirty="0">
                <a:solidFill>
                  <a:schemeClr val="tx2"/>
                </a:solidFill>
                <a:latin typeface="Cambria" pitchFamily="18" charset="0"/>
              </a:rPr>
              <a:t>identifikuje alternativne zahteve i alternativne granice nekog sistema</a:t>
            </a:r>
          </a:p>
          <a:p>
            <a:pPr marL="342900" indent="-342900" algn="l">
              <a:buFont typeface="Arial" panose="020B0604020202020204" pitchFamily="34" charset="0"/>
              <a:buChar char="•"/>
            </a:pPr>
            <a:r>
              <a:rPr lang="sr-Latn-RS" sz="2400" dirty="0" smtClean="0">
                <a:solidFill>
                  <a:schemeClr val="tx2"/>
                </a:solidFill>
                <a:latin typeface="Cambria" pitchFamily="18" charset="0"/>
              </a:rPr>
              <a:t>GRL </a:t>
            </a:r>
            <a:r>
              <a:rPr lang="sr-Latn-RS" sz="2400" dirty="0">
                <a:solidFill>
                  <a:schemeClr val="tx2"/>
                </a:solidFill>
                <a:latin typeface="Cambria" pitchFamily="18" charset="0"/>
              </a:rPr>
              <a:t>obezbeđuje jasno praćenje od strategijskih ciljeva do tehničkih zahteva</a:t>
            </a:r>
          </a:p>
          <a:p>
            <a:pPr marL="342900" indent="-342900" algn="l">
              <a:buFont typeface="Arial" panose="020B0604020202020204" pitchFamily="34" charset="0"/>
              <a:buChar char="•"/>
            </a:pPr>
            <a:r>
              <a:rPr lang="sr-Latn-RS" sz="2400" dirty="0" smtClean="0">
                <a:solidFill>
                  <a:schemeClr val="tx2"/>
                </a:solidFill>
                <a:latin typeface="Cambria" pitchFamily="18" charset="0"/>
              </a:rPr>
              <a:t>GRL </a:t>
            </a:r>
            <a:r>
              <a:rPr lang="sr-Latn-RS" sz="2400" dirty="0">
                <a:solidFill>
                  <a:schemeClr val="tx2"/>
                </a:solidFill>
                <a:latin typeface="Cambria" pitchFamily="18" charset="0"/>
              </a:rPr>
              <a:t>dozvoljava ponovnu upotrebu stabilnih ciljeva visokog nivoa kada se sistem dalje razvija i raste</a:t>
            </a:r>
            <a:endParaRPr lang="en-US" sz="2400" dirty="0">
              <a:solidFill>
                <a:schemeClr val="tx2"/>
              </a:solidFill>
              <a:latin typeface="Cambria" pitchFamily="18" charset="0"/>
            </a:endParaRPr>
          </a:p>
        </p:txBody>
      </p:sp>
    </p:spTree>
    <p:extLst>
      <p:ext uri="{BB962C8B-B14F-4D97-AF65-F5344CB8AC3E}">
        <p14:creationId xmlns:p14="http://schemas.microsoft.com/office/powerpoint/2010/main" val="34672107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124744"/>
            <a:ext cx="5038328" cy="648072"/>
          </a:xfrm>
        </p:spPr>
        <p:txBody>
          <a:bodyPr>
            <a:normAutofit fontScale="90000"/>
          </a:bodyPr>
          <a:lstStyle/>
          <a:p>
            <a:pPr algn="l"/>
            <a:r>
              <a:rPr lang="sr-Latn-RS" dirty="0">
                <a:solidFill>
                  <a:schemeClr val="tx2"/>
                </a:solidFill>
                <a:latin typeface="Cambria" pitchFamily="18" charset="0"/>
              </a:rPr>
              <a:t>GRL</a:t>
            </a:r>
            <a:endParaRPr lang="en-US" dirty="0">
              <a:solidFill>
                <a:schemeClr val="tx2"/>
              </a:solidFill>
              <a:latin typeface="Cambria" pitchFamily="18" charset="0"/>
            </a:endParaRPr>
          </a:p>
        </p:txBody>
      </p:sp>
      <p:sp>
        <p:nvSpPr>
          <p:cNvPr id="5" name="Subtitle 2"/>
          <p:cNvSpPr>
            <a:spLocks noGrp="1"/>
          </p:cNvSpPr>
          <p:nvPr>
            <p:ph type="subTitle" idx="1"/>
          </p:nvPr>
        </p:nvSpPr>
        <p:spPr>
          <a:xfrm>
            <a:off x="395536" y="2348880"/>
            <a:ext cx="8352928" cy="3960441"/>
          </a:xfrm>
        </p:spPr>
        <p:txBody>
          <a:bodyPr>
            <a:normAutofit/>
          </a:bodyPr>
          <a:lstStyle/>
          <a:p>
            <a:pPr algn="l"/>
            <a:r>
              <a:rPr lang="en-US" sz="2400" dirty="0">
                <a:solidFill>
                  <a:schemeClr val="tx2"/>
                </a:solidFill>
                <a:latin typeface="Cambria" pitchFamily="18" charset="0"/>
              </a:rPr>
              <a:t>GRL se </a:t>
            </a:r>
            <a:r>
              <a:rPr lang="en-US" sz="2400" dirty="0" err="1">
                <a:solidFill>
                  <a:schemeClr val="tx2"/>
                </a:solidFill>
                <a:latin typeface="Cambria" pitchFamily="18" charset="0"/>
              </a:rPr>
              <a:t>koristi</a:t>
            </a:r>
            <a:r>
              <a:rPr lang="en-US" sz="2400" dirty="0">
                <a:solidFill>
                  <a:schemeClr val="tx2"/>
                </a:solidFill>
                <a:latin typeface="Cambria" pitchFamily="18" charset="0"/>
              </a:rPr>
              <a:t> za:</a:t>
            </a:r>
          </a:p>
          <a:p>
            <a:pPr marL="342900" indent="-342900" algn="l">
              <a:buFont typeface="Arial" panose="020B0604020202020204" pitchFamily="34" charset="0"/>
              <a:buChar char="•"/>
            </a:pPr>
            <a:r>
              <a:rPr lang="sr-Latn-RS" sz="2400" dirty="0">
                <a:solidFill>
                  <a:schemeClr val="tx2"/>
                </a:solidFill>
                <a:latin typeface="Cambria" pitchFamily="18" charset="0"/>
              </a:rPr>
              <a:t>Vizuelni opis poslovnih ciljeva, prioriteta, alternativnih rešenja i odluka</a:t>
            </a:r>
          </a:p>
          <a:p>
            <a:pPr marL="342900" indent="-342900" algn="l">
              <a:buFont typeface="Arial" panose="020B0604020202020204" pitchFamily="34" charset="0"/>
              <a:buChar char="•"/>
            </a:pPr>
            <a:r>
              <a:rPr lang="en-US" sz="2400" dirty="0" err="1" smtClean="0">
                <a:solidFill>
                  <a:schemeClr val="tx2"/>
                </a:solidFill>
                <a:latin typeface="Cambria" pitchFamily="18" charset="0"/>
              </a:rPr>
              <a:t>Modeluje</a:t>
            </a:r>
            <a:r>
              <a:rPr lang="en-US" sz="2400" dirty="0" smtClean="0">
                <a:solidFill>
                  <a:schemeClr val="tx2"/>
                </a:solidFill>
                <a:latin typeface="Cambria" pitchFamily="18" charset="0"/>
              </a:rPr>
              <a:t> </a:t>
            </a:r>
            <a:r>
              <a:rPr lang="en-US" sz="2400" dirty="0" err="1">
                <a:solidFill>
                  <a:schemeClr val="tx2"/>
                </a:solidFill>
                <a:latin typeface="Cambria" pitchFamily="18" charset="0"/>
              </a:rPr>
              <a:t>pozitivne</a:t>
            </a:r>
            <a:r>
              <a:rPr lang="en-US" sz="2400" dirty="0">
                <a:solidFill>
                  <a:schemeClr val="tx2"/>
                </a:solidFill>
                <a:latin typeface="Cambria" pitchFamily="18" charset="0"/>
              </a:rPr>
              <a:t> i </a:t>
            </a:r>
            <a:r>
              <a:rPr lang="en-US" sz="2400" dirty="0" err="1">
                <a:solidFill>
                  <a:schemeClr val="tx2"/>
                </a:solidFill>
                <a:latin typeface="Cambria" pitchFamily="18" charset="0"/>
              </a:rPr>
              <a:t>negativne</a:t>
            </a:r>
            <a:r>
              <a:rPr lang="en-US" sz="2400" dirty="0">
                <a:solidFill>
                  <a:schemeClr val="tx2"/>
                </a:solidFill>
                <a:latin typeface="Cambria" pitchFamily="18" charset="0"/>
              </a:rPr>
              <a:t> </a:t>
            </a:r>
            <a:r>
              <a:rPr lang="sr-Latn-RS" sz="2400" dirty="0">
                <a:solidFill>
                  <a:schemeClr val="tx2"/>
                </a:solidFill>
                <a:latin typeface="Cambria" pitchFamily="18" charset="0"/>
              </a:rPr>
              <a:t>uticaje ciljeva i zadataka jedan na drugi</a:t>
            </a:r>
          </a:p>
          <a:p>
            <a:pPr marL="342900" indent="-342900" algn="l">
              <a:buFont typeface="Arial" panose="020B0604020202020204" pitchFamily="34" charset="0"/>
              <a:buChar char="•"/>
            </a:pPr>
            <a:r>
              <a:rPr lang="sr-Latn-RS" sz="2400" dirty="0" smtClean="0">
                <a:solidFill>
                  <a:schemeClr val="tx2"/>
                </a:solidFill>
                <a:latin typeface="Cambria" pitchFamily="18" charset="0"/>
              </a:rPr>
              <a:t>Dekompoziciju </a:t>
            </a:r>
            <a:r>
              <a:rPr lang="sr-Latn-RS" sz="2400" dirty="0">
                <a:solidFill>
                  <a:schemeClr val="tx2"/>
                </a:solidFill>
                <a:latin typeface="Cambria" pitchFamily="18" charset="0"/>
              </a:rPr>
              <a:t>ciljeva visokog nivoa na alternativna rešenja koja predstavljaju zadatke</a:t>
            </a:r>
          </a:p>
          <a:p>
            <a:pPr marL="342900" indent="-342900" algn="l">
              <a:buFont typeface="Arial" panose="020B0604020202020204" pitchFamily="34" charset="0"/>
              <a:buChar char="•"/>
            </a:pPr>
            <a:r>
              <a:rPr lang="sr-Latn-RS" sz="2400" dirty="0" smtClean="0">
                <a:solidFill>
                  <a:schemeClr val="tx2"/>
                </a:solidFill>
                <a:latin typeface="Cambria" pitchFamily="18" charset="0"/>
              </a:rPr>
              <a:t>Identifikuje </a:t>
            </a:r>
            <a:r>
              <a:rPr lang="sr-Latn-RS" sz="2400" dirty="0">
                <a:solidFill>
                  <a:schemeClr val="tx2"/>
                </a:solidFill>
                <a:latin typeface="Cambria" pitchFamily="18" charset="0"/>
              </a:rPr>
              <a:t>zavisnosti između učesnika</a:t>
            </a:r>
          </a:p>
          <a:p>
            <a:pPr marL="342900" indent="-342900" algn="l">
              <a:buFont typeface="Arial" panose="020B0604020202020204" pitchFamily="34" charset="0"/>
              <a:buChar char="•"/>
            </a:pPr>
            <a:r>
              <a:rPr lang="sr-Latn-RS" sz="2400" dirty="0" smtClean="0">
                <a:solidFill>
                  <a:schemeClr val="tx2"/>
                </a:solidFill>
                <a:latin typeface="Cambria" pitchFamily="18" charset="0"/>
              </a:rPr>
              <a:t>Vrši </a:t>
            </a:r>
            <a:r>
              <a:rPr lang="sr-Latn-RS" sz="2400" dirty="0">
                <a:solidFill>
                  <a:schemeClr val="tx2"/>
                </a:solidFill>
                <a:latin typeface="Cambria" pitchFamily="18" charset="0"/>
              </a:rPr>
              <a:t>se rezonovanje alternativa </a:t>
            </a:r>
            <a:r>
              <a:rPr lang="sr-Latn-RS" sz="2400" dirty="0" smtClean="0">
                <a:solidFill>
                  <a:schemeClr val="tx2"/>
                </a:solidFill>
                <a:latin typeface="Cambria" pitchFamily="18" charset="0"/>
              </a:rPr>
              <a:t>sistema</a:t>
            </a:r>
            <a:endParaRPr lang="sr-Latn-RS" sz="2400" dirty="0">
              <a:solidFill>
                <a:schemeClr val="tx2"/>
              </a:solidFill>
              <a:latin typeface="Cambria" pitchFamily="18" charset="0"/>
            </a:endParaRPr>
          </a:p>
        </p:txBody>
      </p:sp>
    </p:spTree>
    <p:extLst>
      <p:ext uri="{BB962C8B-B14F-4D97-AF65-F5344CB8AC3E}">
        <p14:creationId xmlns:p14="http://schemas.microsoft.com/office/powerpoint/2010/main" val="9630462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124744"/>
            <a:ext cx="5038328" cy="648072"/>
          </a:xfrm>
        </p:spPr>
        <p:txBody>
          <a:bodyPr>
            <a:normAutofit fontScale="90000"/>
          </a:bodyPr>
          <a:lstStyle/>
          <a:p>
            <a:pPr algn="l"/>
            <a:r>
              <a:rPr lang="sr-Latn-RS" dirty="0">
                <a:solidFill>
                  <a:schemeClr val="tx2"/>
                </a:solidFill>
                <a:latin typeface="Cambria" pitchFamily="18" charset="0"/>
              </a:rPr>
              <a:t>Cilj i zahtev</a:t>
            </a:r>
            <a:endParaRPr lang="en-US" dirty="0">
              <a:solidFill>
                <a:schemeClr val="tx2"/>
              </a:solidFill>
              <a:latin typeface="Cambria" pitchFamily="18" charset="0"/>
            </a:endParaRPr>
          </a:p>
        </p:txBody>
      </p:sp>
      <p:sp>
        <p:nvSpPr>
          <p:cNvPr id="5" name="Subtitle 2"/>
          <p:cNvSpPr>
            <a:spLocks noGrp="1"/>
          </p:cNvSpPr>
          <p:nvPr>
            <p:ph type="subTitle" idx="1"/>
          </p:nvPr>
        </p:nvSpPr>
        <p:spPr>
          <a:xfrm>
            <a:off x="395536" y="1988840"/>
            <a:ext cx="8352928" cy="4320481"/>
          </a:xfrm>
        </p:spPr>
        <p:txBody>
          <a:bodyPr>
            <a:normAutofit/>
          </a:bodyPr>
          <a:lstStyle/>
          <a:p>
            <a:pPr marL="342900" indent="-342900" algn="l">
              <a:buFont typeface="Arial" panose="020B0604020202020204" pitchFamily="34" charset="0"/>
              <a:buChar char="•"/>
            </a:pPr>
            <a:r>
              <a:rPr lang="sr-Latn-RS" sz="2400" b="1" dirty="0">
                <a:solidFill>
                  <a:schemeClr val="tx2"/>
                </a:solidFill>
                <a:latin typeface="Cambria" pitchFamily="18" charset="0"/>
              </a:rPr>
              <a:t>Cilj</a:t>
            </a:r>
            <a:r>
              <a:rPr lang="sr-Latn-RS" sz="2400" dirty="0">
                <a:solidFill>
                  <a:schemeClr val="tx2"/>
                </a:solidFill>
                <a:latin typeface="Cambria" pitchFamily="18" charset="0"/>
              </a:rPr>
              <a:t> (</a:t>
            </a:r>
            <a:r>
              <a:rPr lang="sr-Latn-RS" sz="2400" i="1" dirty="0">
                <a:solidFill>
                  <a:schemeClr val="tx2"/>
                </a:solidFill>
                <a:latin typeface="Cambria" pitchFamily="18" charset="0"/>
              </a:rPr>
              <a:t>eng. goal</a:t>
            </a:r>
            <a:r>
              <a:rPr lang="sr-Latn-RS" sz="2400" dirty="0">
                <a:solidFill>
                  <a:schemeClr val="tx2"/>
                </a:solidFill>
                <a:latin typeface="Cambria" pitchFamily="18" charset="0"/>
              </a:rPr>
              <a:t>)</a:t>
            </a:r>
          </a:p>
          <a:p>
            <a:pPr marL="342900" indent="-342900" algn="l">
              <a:buFontTx/>
              <a:buChar char="-"/>
            </a:pPr>
            <a:r>
              <a:rPr lang="sr-Latn-RS" sz="2400" dirty="0">
                <a:solidFill>
                  <a:schemeClr val="tx2"/>
                </a:solidFill>
                <a:latin typeface="Cambria" pitchFamily="18" charset="0"/>
              </a:rPr>
              <a:t>je iskaz, koji opisuje neku situaciju za koju je poželjno da bude tačna, i koji sistem treba da zadovolji kroz kooperaciju njegovih agenata.</a:t>
            </a:r>
          </a:p>
          <a:p>
            <a:pPr algn="l"/>
            <a:endParaRPr lang="sr-Latn-RS" sz="2400" dirty="0">
              <a:solidFill>
                <a:schemeClr val="tx2"/>
              </a:solidFill>
              <a:latin typeface="Cambria" pitchFamily="18" charset="0"/>
            </a:endParaRPr>
          </a:p>
          <a:p>
            <a:pPr marL="342900" indent="-342900" algn="l">
              <a:buFont typeface="Arial" panose="020B0604020202020204" pitchFamily="34" charset="0"/>
              <a:buChar char="•"/>
            </a:pPr>
            <a:r>
              <a:rPr lang="sr-Latn-RS" sz="2400" b="1" dirty="0">
                <a:solidFill>
                  <a:schemeClr val="tx2"/>
                </a:solidFill>
                <a:latin typeface="Cambria" pitchFamily="18" charset="0"/>
              </a:rPr>
              <a:t>Zahtev</a:t>
            </a:r>
            <a:r>
              <a:rPr lang="sr-Latn-RS" sz="2400" dirty="0">
                <a:solidFill>
                  <a:schemeClr val="tx2"/>
                </a:solidFill>
                <a:latin typeface="Cambria" pitchFamily="18" charset="0"/>
              </a:rPr>
              <a:t> (</a:t>
            </a:r>
            <a:r>
              <a:rPr lang="sr-Latn-RS" sz="2400" i="1" dirty="0">
                <a:solidFill>
                  <a:schemeClr val="tx2"/>
                </a:solidFill>
                <a:latin typeface="Cambria" pitchFamily="18" charset="0"/>
              </a:rPr>
              <a:t>eng. requirement</a:t>
            </a:r>
            <a:r>
              <a:rPr lang="sr-Latn-RS" sz="2400" dirty="0">
                <a:solidFill>
                  <a:schemeClr val="tx2"/>
                </a:solidFill>
                <a:latin typeface="Cambria" pitchFamily="18" charset="0"/>
              </a:rPr>
              <a:t>)</a:t>
            </a:r>
          </a:p>
          <a:p>
            <a:pPr marL="342900" indent="-342900" algn="l">
              <a:buFontTx/>
              <a:buChar char="-"/>
            </a:pPr>
            <a:r>
              <a:rPr lang="sr-Latn-RS" sz="2400" dirty="0">
                <a:solidFill>
                  <a:schemeClr val="tx2"/>
                </a:solidFill>
                <a:latin typeface="Cambria" pitchFamily="18" charset="0"/>
              </a:rPr>
              <a:t>je cilj pod odgovornošću jednog agenta</a:t>
            </a:r>
          </a:p>
          <a:p>
            <a:pPr algn="l"/>
            <a:endParaRPr lang="sr-Latn-RS" sz="2400" dirty="0">
              <a:solidFill>
                <a:schemeClr val="tx2"/>
              </a:solidFill>
              <a:latin typeface="Cambria" pitchFamily="18" charset="0"/>
            </a:endParaRPr>
          </a:p>
        </p:txBody>
      </p:sp>
    </p:spTree>
    <p:extLst>
      <p:ext uri="{BB962C8B-B14F-4D97-AF65-F5344CB8AC3E}">
        <p14:creationId xmlns:p14="http://schemas.microsoft.com/office/powerpoint/2010/main" val="32667728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124744"/>
            <a:ext cx="5038328" cy="648072"/>
          </a:xfrm>
        </p:spPr>
        <p:txBody>
          <a:bodyPr>
            <a:normAutofit fontScale="90000"/>
          </a:bodyPr>
          <a:lstStyle/>
          <a:p>
            <a:pPr algn="l"/>
            <a:r>
              <a:rPr lang="sr-Latn-RS" dirty="0">
                <a:solidFill>
                  <a:schemeClr val="tx2"/>
                </a:solidFill>
                <a:latin typeface="Cambria" pitchFamily="18" charset="0"/>
              </a:rPr>
              <a:t>Cilj</a:t>
            </a:r>
            <a:endParaRPr lang="en-US" dirty="0">
              <a:solidFill>
                <a:schemeClr val="tx2"/>
              </a:solidFill>
              <a:latin typeface="Cambria" pitchFamily="18" charset="0"/>
            </a:endParaRPr>
          </a:p>
        </p:txBody>
      </p:sp>
      <p:sp>
        <p:nvSpPr>
          <p:cNvPr id="5" name="Subtitle 2"/>
          <p:cNvSpPr>
            <a:spLocks noGrp="1"/>
          </p:cNvSpPr>
          <p:nvPr>
            <p:ph type="subTitle" idx="1"/>
          </p:nvPr>
        </p:nvSpPr>
        <p:spPr>
          <a:xfrm>
            <a:off x="357775" y="1772816"/>
            <a:ext cx="3350129" cy="432048"/>
          </a:xfrm>
        </p:spPr>
        <p:txBody>
          <a:bodyPr>
            <a:noAutofit/>
          </a:bodyPr>
          <a:lstStyle/>
          <a:p>
            <a:pPr algn="l"/>
            <a:r>
              <a:rPr lang="sr-Latn-RS" sz="2800" dirty="0">
                <a:solidFill>
                  <a:schemeClr val="tx2"/>
                </a:solidFill>
                <a:latin typeface="Cambria" pitchFamily="18" charset="0"/>
              </a:rPr>
              <a:t>Taksonomija cilja</a:t>
            </a:r>
          </a:p>
        </p:txBody>
      </p:sp>
      <p:pic>
        <p:nvPicPr>
          <p:cNvPr id="4" name="Picture 3">
            <a:extLst>
              <a:ext uri="{FF2B5EF4-FFF2-40B4-BE49-F238E27FC236}">
                <a16:creationId xmlns:a16="http://schemas.microsoft.com/office/drawing/2014/main" xmlns="" id="{3C1A3C25-4EEB-4824-B42D-5E18AE81A0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775" y="2276872"/>
            <a:ext cx="8428450" cy="3825572"/>
          </a:xfrm>
          <a:prstGeom prst="rect">
            <a:avLst/>
          </a:prstGeom>
        </p:spPr>
      </p:pic>
    </p:spTree>
    <p:extLst>
      <p:ext uri="{BB962C8B-B14F-4D97-AF65-F5344CB8AC3E}">
        <p14:creationId xmlns:p14="http://schemas.microsoft.com/office/powerpoint/2010/main" val="5771450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FEC9B10F-80F4-4480-AFDB-F0598CACA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1246" y="1651222"/>
            <a:ext cx="3215250" cy="3361954"/>
          </a:xfrm>
          <a:prstGeom prst="rect">
            <a:avLst/>
          </a:prstGeom>
        </p:spPr>
      </p:pic>
      <p:sp>
        <p:nvSpPr>
          <p:cNvPr id="2" name="Title 1"/>
          <p:cNvSpPr>
            <a:spLocks noGrp="1"/>
          </p:cNvSpPr>
          <p:nvPr>
            <p:ph type="ctrTitle"/>
          </p:nvPr>
        </p:nvSpPr>
        <p:spPr>
          <a:xfrm>
            <a:off x="395536" y="1124744"/>
            <a:ext cx="5038328" cy="648072"/>
          </a:xfrm>
        </p:spPr>
        <p:txBody>
          <a:bodyPr>
            <a:normAutofit fontScale="90000"/>
          </a:bodyPr>
          <a:lstStyle/>
          <a:p>
            <a:pPr algn="l"/>
            <a:r>
              <a:rPr lang="sr-Latn-RS" dirty="0">
                <a:solidFill>
                  <a:schemeClr val="tx2"/>
                </a:solidFill>
                <a:latin typeface="Cambria" pitchFamily="18" charset="0"/>
              </a:rPr>
              <a:t>GRL</a:t>
            </a:r>
            <a:endParaRPr lang="en-US" dirty="0">
              <a:solidFill>
                <a:schemeClr val="tx2"/>
              </a:solidFill>
              <a:latin typeface="Cambria" pitchFamily="18" charset="0"/>
            </a:endParaRPr>
          </a:p>
        </p:txBody>
      </p:sp>
      <p:sp>
        <p:nvSpPr>
          <p:cNvPr id="5" name="Subtitle 2"/>
          <p:cNvSpPr>
            <a:spLocks noGrp="1"/>
          </p:cNvSpPr>
          <p:nvPr>
            <p:ph type="subTitle" idx="1"/>
          </p:nvPr>
        </p:nvSpPr>
        <p:spPr>
          <a:xfrm>
            <a:off x="395537" y="1628800"/>
            <a:ext cx="5544616" cy="4896544"/>
          </a:xfrm>
        </p:spPr>
        <p:txBody>
          <a:bodyPr>
            <a:normAutofit lnSpcReduction="10000"/>
          </a:bodyPr>
          <a:lstStyle/>
          <a:p>
            <a:pPr algn="l"/>
            <a:r>
              <a:rPr lang="sr-Latn-RS" sz="2400" dirty="0">
                <a:solidFill>
                  <a:schemeClr val="tx2"/>
                </a:solidFill>
                <a:latin typeface="Cambria" pitchFamily="18" charset="0"/>
              </a:rPr>
              <a:t>GRL </a:t>
            </a:r>
            <a:r>
              <a:rPr lang="sr-Latn-RS" sz="2400" dirty="0" smtClean="0">
                <a:solidFill>
                  <a:schemeClr val="tx2"/>
                </a:solidFill>
                <a:latin typeface="Cambria" pitchFamily="18" charset="0"/>
              </a:rPr>
              <a:t>elementi</a:t>
            </a:r>
            <a:endParaRPr lang="en-US" sz="2400" dirty="0" smtClean="0">
              <a:solidFill>
                <a:schemeClr val="tx2"/>
              </a:solidFill>
              <a:latin typeface="Cambria" pitchFamily="18" charset="0"/>
            </a:endParaRPr>
          </a:p>
          <a:p>
            <a:pPr algn="l"/>
            <a:endParaRPr lang="sr-Latn-RS" sz="2400" dirty="0">
              <a:solidFill>
                <a:schemeClr val="tx2"/>
              </a:solidFill>
              <a:latin typeface="Cambria" pitchFamily="18" charset="0"/>
            </a:endParaRPr>
          </a:p>
          <a:p>
            <a:pPr marL="342900" indent="-342900" algn="l">
              <a:buFont typeface="Arial" panose="020B0604020202020204" pitchFamily="34" charset="0"/>
              <a:buChar char="•"/>
            </a:pPr>
            <a:r>
              <a:rPr lang="sr-Latn-RS" sz="2400" dirty="0">
                <a:solidFill>
                  <a:schemeClr val="tx2"/>
                </a:solidFill>
                <a:latin typeface="Cambria" pitchFamily="18" charset="0"/>
              </a:rPr>
              <a:t>Meki ciljevi (eng. soft goal) se razlikuju od ciljeva po tome što ne postoji jasna, objektivna mera zadovoljstva za meki cilj, dok se cilj može meriti. Uopšteno meki ciljevi su povezani sa nefunkcionalnim zahtevima.</a:t>
            </a:r>
          </a:p>
          <a:p>
            <a:pPr marL="342900" indent="-342900" algn="l">
              <a:buFont typeface="Arial" panose="020B0604020202020204" pitchFamily="34" charset="0"/>
              <a:buChar char="•"/>
            </a:pPr>
            <a:r>
              <a:rPr lang="sr-Latn-RS" sz="2400" dirty="0" smtClean="0">
                <a:solidFill>
                  <a:schemeClr val="tx2"/>
                </a:solidFill>
                <a:latin typeface="Cambria" pitchFamily="18" charset="0"/>
              </a:rPr>
              <a:t>Ciljevi </a:t>
            </a:r>
            <a:r>
              <a:rPr lang="sr-Latn-RS" sz="2400" dirty="0">
                <a:solidFill>
                  <a:schemeClr val="tx2"/>
                </a:solidFill>
                <a:latin typeface="Cambria" pitchFamily="18" charset="0"/>
              </a:rPr>
              <a:t>(eng. goal)su uopšteno govoreći povezani sa funkcionalnim zahtevima.</a:t>
            </a:r>
          </a:p>
          <a:p>
            <a:pPr marL="342900" indent="-342900" algn="l">
              <a:buFont typeface="Arial" panose="020B0604020202020204" pitchFamily="34" charset="0"/>
              <a:buChar char="•"/>
            </a:pPr>
            <a:r>
              <a:rPr lang="sr-Latn-RS" sz="2400" dirty="0" smtClean="0">
                <a:solidFill>
                  <a:schemeClr val="tx2"/>
                </a:solidFill>
                <a:latin typeface="Cambria" pitchFamily="18" charset="0"/>
              </a:rPr>
              <a:t>Zadaci </a:t>
            </a:r>
            <a:r>
              <a:rPr lang="sr-Latn-RS" sz="2400" dirty="0">
                <a:solidFill>
                  <a:schemeClr val="tx2"/>
                </a:solidFill>
                <a:latin typeface="Cambria" pitchFamily="18" charset="0"/>
              </a:rPr>
              <a:t>(eng. task) predstavljaju rešenja ciljeva ili mekih ciljeva.</a:t>
            </a:r>
          </a:p>
        </p:txBody>
      </p:sp>
    </p:spTree>
    <p:extLst>
      <p:ext uri="{BB962C8B-B14F-4D97-AF65-F5344CB8AC3E}">
        <p14:creationId xmlns:p14="http://schemas.microsoft.com/office/powerpoint/2010/main" val="19041457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FEC9B10F-80F4-4480-AFDB-F0598CACA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1550" y="1484784"/>
            <a:ext cx="3167828" cy="3312368"/>
          </a:xfrm>
          <a:prstGeom prst="rect">
            <a:avLst/>
          </a:prstGeom>
        </p:spPr>
      </p:pic>
      <p:sp>
        <p:nvSpPr>
          <p:cNvPr id="2" name="Title 1"/>
          <p:cNvSpPr>
            <a:spLocks noGrp="1"/>
          </p:cNvSpPr>
          <p:nvPr>
            <p:ph type="ctrTitle"/>
          </p:nvPr>
        </p:nvSpPr>
        <p:spPr>
          <a:xfrm>
            <a:off x="395536" y="1124744"/>
            <a:ext cx="5038328" cy="648072"/>
          </a:xfrm>
        </p:spPr>
        <p:txBody>
          <a:bodyPr>
            <a:normAutofit fontScale="90000"/>
          </a:bodyPr>
          <a:lstStyle/>
          <a:p>
            <a:pPr algn="l"/>
            <a:r>
              <a:rPr lang="sr-Latn-RS" dirty="0">
                <a:solidFill>
                  <a:schemeClr val="tx2"/>
                </a:solidFill>
                <a:latin typeface="Cambria" pitchFamily="18" charset="0"/>
              </a:rPr>
              <a:t>GRL</a:t>
            </a:r>
            <a:endParaRPr lang="en-US" dirty="0">
              <a:solidFill>
                <a:schemeClr val="tx2"/>
              </a:solidFill>
              <a:latin typeface="Cambria" pitchFamily="18" charset="0"/>
            </a:endParaRPr>
          </a:p>
        </p:txBody>
      </p:sp>
      <p:sp>
        <p:nvSpPr>
          <p:cNvPr id="5" name="Subtitle 2"/>
          <p:cNvSpPr>
            <a:spLocks noGrp="1"/>
          </p:cNvSpPr>
          <p:nvPr>
            <p:ph type="subTitle" idx="1"/>
          </p:nvPr>
        </p:nvSpPr>
        <p:spPr>
          <a:xfrm>
            <a:off x="395537" y="1988840"/>
            <a:ext cx="5544616" cy="3600400"/>
          </a:xfrm>
        </p:spPr>
        <p:txBody>
          <a:bodyPr>
            <a:noAutofit/>
          </a:bodyPr>
          <a:lstStyle/>
          <a:p>
            <a:pPr algn="l"/>
            <a:r>
              <a:rPr lang="sr-Latn-RS" sz="2400" dirty="0">
                <a:solidFill>
                  <a:schemeClr val="tx2"/>
                </a:solidFill>
                <a:latin typeface="Cambria" pitchFamily="18" charset="0"/>
              </a:rPr>
              <a:t>GRL </a:t>
            </a:r>
            <a:r>
              <a:rPr lang="sr-Latn-RS" sz="2400" dirty="0" smtClean="0">
                <a:solidFill>
                  <a:schemeClr val="tx2"/>
                </a:solidFill>
                <a:latin typeface="Cambria" pitchFamily="18" charset="0"/>
              </a:rPr>
              <a:t>elementi</a:t>
            </a:r>
            <a:endParaRPr lang="en-US" sz="2400" dirty="0" smtClean="0">
              <a:solidFill>
                <a:schemeClr val="tx2"/>
              </a:solidFill>
              <a:latin typeface="Cambria" pitchFamily="18" charset="0"/>
            </a:endParaRPr>
          </a:p>
          <a:p>
            <a:pPr algn="l"/>
            <a:endParaRPr lang="sr-Latn-RS" sz="2400" dirty="0">
              <a:solidFill>
                <a:schemeClr val="tx2"/>
              </a:solidFill>
              <a:latin typeface="Cambria" pitchFamily="18" charset="0"/>
            </a:endParaRPr>
          </a:p>
          <a:p>
            <a:pPr marL="342900" indent="-342900" algn="l">
              <a:buFont typeface="Arial" panose="020B0604020202020204" pitchFamily="34" charset="0"/>
              <a:buChar char="•"/>
            </a:pPr>
            <a:r>
              <a:rPr lang="sr-Latn-RS" sz="2400" dirty="0">
                <a:solidFill>
                  <a:schemeClr val="tx2"/>
                </a:solidFill>
                <a:latin typeface="Cambria" pitchFamily="18" charset="0"/>
              </a:rPr>
              <a:t>Učesnik (eng. actor) predstavlja aktera sistema ili drugog sistema. Podtip agenta. Oni su nosioci namera.</a:t>
            </a:r>
          </a:p>
          <a:p>
            <a:pPr marL="342900" indent="-342900" algn="l">
              <a:buFont typeface="Arial" panose="020B0604020202020204" pitchFamily="34" charset="0"/>
              <a:buChar char="•"/>
            </a:pPr>
            <a:r>
              <a:rPr lang="sr-Latn-RS" sz="2400" dirty="0" smtClean="0">
                <a:solidFill>
                  <a:schemeClr val="tx2"/>
                </a:solidFill>
                <a:latin typeface="Cambria" pitchFamily="18" charset="0"/>
              </a:rPr>
              <a:t>Dijagram </a:t>
            </a:r>
            <a:r>
              <a:rPr lang="sr-Latn-RS" sz="2400" dirty="0">
                <a:solidFill>
                  <a:schemeClr val="tx2"/>
                </a:solidFill>
                <a:latin typeface="Cambria" pitchFamily="18" charset="0"/>
              </a:rPr>
              <a:t>cilja takođe dokumentuje verovanja (eng. belief), tj. činjenice važne za učesnike (zainteresovane strane</a:t>
            </a:r>
            <a:r>
              <a:rPr lang="sr-Latn-RS" sz="2400" dirty="0" smtClean="0">
                <a:solidFill>
                  <a:schemeClr val="tx2"/>
                </a:solidFill>
                <a:latin typeface="Cambria" pitchFamily="18" charset="0"/>
              </a:rPr>
              <a:t>).</a:t>
            </a:r>
            <a:endParaRPr lang="sr-Latn-RS" sz="2400" dirty="0">
              <a:solidFill>
                <a:schemeClr val="tx2"/>
              </a:solidFill>
              <a:latin typeface="Cambria" pitchFamily="18" charset="0"/>
            </a:endParaRPr>
          </a:p>
        </p:txBody>
      </p:sp>
      <p:sp>
        <p:nvSpPr>
          <p:cNvPr id="3" name="Rectangle 2"/>
          <p:cNvSpPr/>
          <p:nvPr/>
        </p:nvSpPr>
        <p:spPr>
          <a:xfrm>
            <a:off x="1921655" y="5325015"/>
            <a:ext cx="7031674" cy="1200329"/>
          </a:xfrm>
          <a:prstGeom prst="rect">
            <a:avLst/>
          </a:prstGeom>
        </p:spPr>
        <p:txBody>
          <a:bodyPr wrap="square">
            <a:spAutoFit/>
          </a:bodyPr>
          <a:lstStyle/>
          <a:p>
            <a:pPr lvl="0">
              <a:spcBef>
                <a:spcPct val="20000"/>
              </a:spcBef>
            </a:pPr>
            <a:r>
              <a:rPr lang="sr-Latn-RS" sz="2400" dirty="0">
                <a:solidFill>
                  <a:srgbClr val="1F497D"/>
                </a:solidFill>
                <a:latin typeface="Cambria" pitchFamily="18" charset="0"/>
              </a:rPr>
              <a:t>Da bi se postigli ili dovršili ciljevi, meki ciljevi i zadaci mogu zahtevati da resursi (eng. resource) budu dostupni</a:t>
            </a:r>
            <a:r>
              <a:rPr lang="en-US" sz="2400" dirty="0">
                <a:solidFill>
                  <a:srgbClr val="1F497D"/>
                </a:solidFill>
                <a:latin typeface="Cambria" pitchFamily="18" charset="0"/>
              </a:rPr>
              <a:t>.</a:t>
            </a:r>
            <a:endParaRPr lang="sr-Latn-RS" sz="2400" dirty="0">
              <a:solidFill>
                <a:srgbClr val="1F497D"/>
              </a:solidFill>
              <a:latin typeface="Cambria" pitchFamily="18" charset="0"/>
            </a:endParaRPr>
          </a:p>
        </p:txBody>
      </p:sp>
    </p:spTree>
    <p:extLst>
      <p:ext uri="{BB962C8B-B14F-4D97-AF65-F5344CB8AC3E}">
        <p14:creationId xmlns:p14="http://schemas.microsoft.com/office/powerpoint/2010/main" val="42167058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124744"/>
            <a:ext cx="5038328" cy="648072"/>
          </a:xfrm>
        </p:spPr>
        <p:txBody>
          <a:bodyPr>
            <a:normAutofit fontScale="90000"/>
          </a:bodyPr>
          <a:lstStyle/>
          <a:p>
            <a:pPr algn="l"/>
            <a:r>
              <a:rPr lang="sr-Latn-RS" dirty="0">
                <a:solidFill>
                  <a:schemeClr val="tx2"/>
                </a:solidFill>
                <a:latin typeface="Cambria" pitchFamily="18" charset="0"/>
              </a:rPr>
              <a:t>GRL</a:t>
            </a:r>
            <a:endParaRPr lang="en-US" dirty="0">
              <a:solidFill>
                <a:schemeClr val="tx2"/>
              </a:solidFill>
              <a:latin typeface="Cambria" pitchFamily="18" charset="0"/>
            </a:endParaRPr>
          </a:p>
        </p:txBody>
      </p:sp>
      <p:sp>
        <p:nvSpPr>
          <p:cNvPr id="5" name="Subtitle 2"/>
          <p:cNvSpPr>
            <a:spLocks noGrp="1"/>
          </p:cNvSpPr>
          <p:nvPr>
            <p:ph type="subTitle" idx="1"/>
          </p:nvPr>
        </p:nvSpPr>
        <p:spPr>
          <a:xfrm>
            <a:off x="395537" y="2132856"/>
            <a:ext cx="5616624" cy="2016224"/>
          </a:xfrm>
        </p:spPr>
        <p:txBody>
          <a:bodyPr>
            <a:normAutofit/>
          </a:bodyPr>
          <a:lstStyle/>
          <a:p>
            <a:pPr algn="l"/>
            <a:r>
              <a:rPr lang="sr-Latn-RS" sz="2400" dirty="0">
                <a:solidFill>
                  <a:schemeClr val="tx2"/>
                </a:solidFill>
                <a:latin typeface="Cambria" pitchFamily="18" charset="0"/>
              </a:rPr>
              <a:t>Veze (GRL links) koriste se za povezivanje izolovanih elemenata u modelu zahteva korišćenjem strukturnih i namernih veza (uključujući dekompozicije, doprinose i zavisnosti</a:t>
            </a:r>
            <a:r>
              <a:rPr lang="sr-Latn-RS" sz="2400" dirty="0" smtClean="0">
                <a:solidFill>
                  <a:schemeClr val="tx2"/>
                </a:solidFill>
                <a:latin typeface="Cambria" pitchFamily="18" charset="0"/>
              </a:rPr>
              <a:t>).</a:t>
            </a:r>
            <a:endParaRPr lang="sr-Latn-RS" sz="2400" dirty="0">
              <a:solidFill>
                <a:schemeClr val="tx2"/>
              </a:solidFill>
              <a:latin typeface="Cambria" pitchFamily="18" charset="0"/>
            </a:endParaRPr>
          </a:p>
        </p:txBody>
      </p:sp>
      <p:pic>
        <p:nvPicPr>
          <p:cNvPr id="4" name="Picture 3">
            <a:extLst>
              <a:ext uri="{FF2B5EF4-FFF2-40B4-BE49-F238E27FC236}">
                <a16:creationId xmlns:a16="http://schemas.microsoft.com/office/drawing/2014/main" xmlns="" id="{04966B93-F29A-4018-BC6C-30B70C89D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8144" y="3204416"/>
            <a:ext cx="3078990" cy="1533937"/>
          </a:xfrm>
          <a:prstGeom prst="rect">
            <a:avLst/>
          </a:prstGeom>
        </p:spPr>
      </p:pic>
      <p:sp>
        <p:nvSpPr>
          <p:cNvPr id="3" name="Rectangle 2"/>
          <p:cNvSpPr/>
          <p:nvPr/>
        </p:nvSpPr>
        <p:spPr>
          <a:xfrm>
            <a:off x="1835696" y="4739660"/>
            <a:ext cx="6480720" cy="1569660"/>
          </a:xfrm>
          <a:prstGeom prst="rect">
            <a:avLst/>
          </a:prstGeom>
        </p:spPr>
        <p:txBody>
          <a:bodyPr wrap="square">
            <a:spAutoFit/>
          </a:bodyPr>
          <a:lstStyle/>
          <a:p>
            <a:pPr lvl="0">
              <a:spcBef>
                <a:spcPct val="20000"/>
              </a:spcBef>
            </a:pPr>
            <a:r>
              <a:rPr lang="sr-Latn-RS" sz="2400" dirty="0">
                <a:solidFill>
                  <a:srgbClr val="1F497D"/>
                </a:solidFill>
                <a:latin typeface="Cambria" pitchFamily="18" charset="0"/>
              </a:rPr>
              <a:t>Decomposition links – omogućavaju da se element razloži na podelemente. AND, IOR, XOR dekompozicije su podržane. XOR i IOR se mogu alternativno prikazati kao means-end veze.</a:t>
            </a:r>
            <a:endParaRPr lang="sr-Latn-RS" sz="2400" dirty="0">
              <a:solidFill>
                <a:srgbClr val="1F497D"/>
              </a:solidFill>
              <a:latin typeface="Cambria" pitchFamily="18" charset="0"/>
            </a:endParaRPr>
          </a:p>
        </p:txBody>
      </p:sp>
    </p:spTree>
    <p:extLst>
      <p:ext uri="{BB962C8B-B14F-4D97-AF65-F5344CB8AC3E}">
        <p14:creationId xmlns:p14="http://schemas.microsoft.com/office/powerpoint/2010/main" val="36445729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124744"/>
            <a:ext cx="5038328" cy="648072"/>
          </a:xfrm>
        </p:spPr>
        <p:txBody>
          <a:bodyPr>
            <a:normAutofit fontScale="90000"/>
          </a:bodyPr>
          <a:lstStyle/>
          <a:p>
            <a:pPr algn="l"/>
            <a:r>
              <a:rPr lang="sr-Latn-RS" dirty="0">
                <a:solidFill>
                  <a:schemeClr val="tx2"/>
                </a:solidFill>
                <a:latin typeface="Cambria" pitchFamily="18" charset="0"/>
              </a:rPr>
              <a:t>GRL</a:t>
            </a:r>
            <a:endParaRPr lang="en-US" dirty="0">
              <a:solidFill>
                <a:schemeClr val="tx2"/>
              </a:solidFill>
              <a:latin typeface="Cambria" pitchFamily="18" charset="0"/>
            </a:endParaRPr>
          </a:p>
        </p:txBody>
      </p:sp>
      <p:sp>
        <p:nvSpPr>
          <p:cNvPr id="5" name="Subtitle 2"/>
          <p:cNvSpPr>
            <a:spLocks noGrp="1"/>
          </p:cNvSpPr>
          <p:nvPr>
            <p:ph type="subTitle" idx="1"/>
          </p:nvPr>
        </p:nvSpPr>
        <p:spPr>
          <a:xfrm>
            <a:off x="395536" y="2492896"/>
            <a:ext cx="7992888" cy="4104455"/>
          </a:xfrm>
        </p:spPr>
        <p:txBody>
          <a:bodyPr>
            <a:noAutofit/>
          </a:bodyPr>
          <a:lstStyle/>
          <a:p>
            <a:pPr marL="342900" indent="-342900" algn="l">
              <a:buFont typeface="Arial" panose="020B0604020202020204" pitchFamily="34" charset="0"/>
              <a:buChar char="•"/>
            </a:pPr>
            <a:r>
              <a:rPr lang="sr-Latn-RS" sz="2400" dirty="0">
                <a:solidFill>
                  <a:schemeClr val="tx2"/>
                </a:solidFill>
                <a:latin typeface="Cambria" pitchFamily="18" charset="0"/>
              </a:rPr>
              <a:t>Contribution links (</a:t>
            </a:r>
            <a:r>
              <a:rPr lang="en-US" sz="2400" dirty="0" err="1">
                <a:solidFill>
                  <a:schemeClr val="tx2"/>
                </a:solidFill>
                <a:latin typeface="Cambria" pitchFamily="18" charset="0"/>
              </a:rPr>
              <a:t>veze</a:t>
            </a:r>
            <a:r>
              <a:rPr lang="en-US" sz="2400" dirty="0">
                <a:solidFill>
                  <a:schemeClr val="tx2"/>
                </a:solidFill>
                <a:latin typeface="Cambria" pitchFamily="18" charset="0"/>
              </a:rPr>
              <a:t> </a:t>
            </a:r>
            <a:r>
              <a:rPr lang="sr-Latn-RS" sz="2400" dirty="0">
                <a:solidFill>
                  <a:schemeClr val="tx2"/>
                </a:solidFill>
                <a:latin typeface="Cambria" pitchFamily="18" charset="0"/>
              </a:rPr>
              <a:t>doprinos</a:t>
            </a:r>
            <a:r>
              <a:rPr lang="en-US" sz="2400" dirty="0">
                <a:solidFill>
                  <a:schemeClr val="tx2"/>
                </a:solidFill>
                <a:latin typeface="Cambria" pitchFamily="18" charset="0"/>
              </a:rPr>
              <a:t>a</a:t>
            </a:r>
            <a:r>
              <a:rPr lang="sr-Latn-RS" sz="2400" dirty="0">
                <a:solidFill>
                  <a:schemeClr val="tx2"/>
                </a:solidFill>
                <a:latin typeface="Cambria" pitchFamily="18" charset="0"/>
              </a:rPr>
              <a:t>) – ukazuju na željene uticaje jednog elementa na drugi element. </a:t>
            </a:r>
            <a:endParaRPr lang="en-US" sz="2400" dirty="0">
              <a:solidFill>
                <a:schemeClr val="tx2"/>
              </a:solidFill>
              <a:latin typeface="Cambria" pitchFamily="18" charset="0"/>
            </a:endParaRPr>
          </a:p>
          <a:p>
            <a:pPr algn="l"/>
            <a:endParaRPr lang="en-US" sz="2400" dirty="0">
              <a:solidFill>
                <a:schemeClr val="tx2"/>
              </a:solidFill>
              <a:latin typeface="Cambria" pitchFamily="18" charset="0"/>
            </a:endParaRPr>
          </a:p>
          <a:p>
            <a:pPr algn="l"/>
            <a:endParaRPr lang="sr-Latn-RS" sz="2400" dirty="0">
              <a:solidFill>
                <a:schemeClr val="tx2"/>
              </a:solidFill>
              <a:latin typeface="Cambria" pitchFamily="18" charset="0"/>
            </a:endParaRPr>
          </a:p>
          <a:p>
            <a:pPr algn="l"/>
            <a:endParaRPr lang="sr-Latn-RS" sz="2400" dirty="0">
              <a:solidFill>
                <a:schemeClr val="tx2"/>
              </a:solidFill>
              <a:latin typeface="Cambria" pitchFamily="18" charset="0"/>
            </a:endParaRPr>
          </a:p>
          <a:p>
            <a:pPr marL="342900" indent="-342900" algn="l">
              <a:buFont typeface="Arial" panose="020B0604020202020204" pitchFamily="34" charset="0"/>
              <a:buChar char="•"/>
            </a:pPr>
            <a:r>
              <a:rPr lang="sr-Latn-RS" sz="2400" dirty="0">
                <a:solidFill>
                  <a:schemeClr val="tx2"/>
                </a:solidFill>
                <a:latin typeface="Cambria" pitchFamily="18" charset="0"/>
              </a:rPr>
              <a:t>Correlation links (korelacione veze) su slične vezama za doprinose, ali opisuju neuspojave a ne željene uticaje.</a:t>
            </a:r>
          </a:p>
          <a:p>
            <a:pPr marL="342900" indent="-342900" algn="l">
              <a:buFont typeface="Arial" panose="020B0604020202020204" pitchFamily="34" charset="0"/>
              <a:buChar char="•"/>
            </a:pPr>
            <a:r>
              <a:rPr lang="sr-Latn-RS" sz="2400" dirty="0" smtClean="0">
                <a:solidFill>
                  <a:schemeClr val="tx2"/>
                </a:solidFill>
                <a:latin typeface="Cambria" pitchFamily="18" charset="0"/>
              </a:rPr>
              <a:t>Dependency </a:t>
            </a:r>
            <a:r>
              <a:rPr lang="sr-Latn-RS" sz="2400" dirty="0">
                <a:solidFill>
                  <a:schemeClr val="tx2"/>
                </a:solidFill>
                <a:latin typeface="Cambria" pitchFamily="18" charset="0"/>
              </a:rPr>
              <a:t>links (zavisnosti) povezuje modele odnosa među učesnicima (jedan učesnik zavisi od drugog učesnika po nečemu).</a:t>
            </a:r>
          </a:p>
        </p:txBody>
      </p:sp>
      <p:pic>
        <p:nvPicPr>
          <p:cNvPr id="4" name="Picture 3">
            <a:extLst>
              <a:ext uri="{FF2B5EF4-FFF2-40B4-BE49-F238E27FC236}">
                <a16:creationId xmlns:a16="http://schemas.microsoft.com/office/drawing/2014/main" xmlns="" id="{04966B93-F29A-4018-BC6C-30B70C89D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468" y="908720"/>
            <a:ext cx="3078990" cy="1533937"/>
          </a:xfrm>
          <a:prstGeom prst="rect">
            <a:avLst/>
          </a:prstGeom>
        </p:spPr>
      </p:pic>
      <p:pic>
        <p:nvPicPr>
          <p:cNvPr id="6" name="Picture 5">
            <a:extLst>
              <a:ext uri="{FF2B5EF4-FFF2-40B4-BE49-F238E27FC236}">
                <a16:creationId xmlns:a16="http://schemas.microsoft.com/office/drawing/2014/main" xmlns="" id="{6C15F37F-D27E-43CD-84C0-903100D1E2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3356992"/>
            <a:ext cx="3596952" cy="1188823"/>
          </a:xfrm>
          <a:prstGeom prst="rect">
            <a:avLst/>
          </a:prstGeom>
        </p:spPr>
      </p:pic>
    </p:spTree>
    <p:extLst>
      <p:ext uri="{BB962C8B-B14F-4D97-AF65-F5344CB8AC3E}">
        <p14:creationId xmlns:p14="http://schemas.microsoft.com/office/powerpoint/2010/main" val="16169841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124744"/>
            <a:ext cx="5038328" cy="648072"/>
          </a:xfrm>
        </p:spPr>
        <p:txBody>
          <a:bodyPr>
            <a:normAutofit fontScale="90000"/>
          </a:bodyPr>
          <a:lstStyle/>
          <a:p>
            <a:pPr algn="l"/>
            <a:r>
              <a:rPr lang="sr-Latn-RS" dirty="0">
                <a:solidFill>
                  <a:schemeClr val="tx2"/>
                </a:solidFill>
                <a:latin typeface="Cambria" pitchFamily="18" charset="0"/>
              </a:rPr>
              <a:t>GRL</a:t>
            </a:r>
            <a:endParaRPr lang="en-US" dirty="0">
              <a:solidFill>
                <a:schemeClr val="tx2"/>
              </a:solidFill>
              <a:latin typeface="Cambria" pitchFamily="18" charset="0"/>
            </a:endParaRPr>
          </a:p>
        </p:txBody>
      </p:sp>
      <p:sp>
        <p:nvSpPr>
          <p:cNvPr id="5" name="Subtitle 2"/>
          <p:cNvSpPr>
            <a:spLocks noGrp="1"/>
          </p:cNvSpPr>
          <p:nvPr>
            <p:ph type="subTitle" idx="1"/>
          </p:nvPr>
        </p:nvSpPr>
        <p:spPr>
          <a:xfrm>
            <a:off x="395537" y="1988840"/>
            <a:ext cx="5112567" cy="1173897"/>
          </a:xfrm>
        </p:spPr>
        <p:txBody>
          <a:bodyPr>
            <a:noAutofit/>
          </a:bodyPr>
          <a:lstStyle/>
          <a:p>
            <a:pPr algn="l"/>
            <a:r>
              <a:rPr lang="sr-Latn-RS" sz="2400" dirty="0">
                <a:solidFill>
                  <a:schemeClr val="tx2"/>
                </a:solidFill>
                <a:latin typeface="Cambria" pitchFamily="18" charset="0"/>
              </a:rPr>
              <a:t>Veza doprinosa može imati kvalitativni tip doprinosa </a:t>
            </a:r>
            <a:r>
              <a:rPr lang="en-US" sz="2400" dirty="0">
                <a:solidFill>
                  <a:schemeClr val="tx2"/>
                </a:solidFill>
                <a:latin typeface="Cambria" pitchFamily="18" charset="0"/>
              </a:rPr>
              <a:t>[</a:t>
            </a:r>
            <a:r>
              <a:rPr lang="sr-Latn-RS" sz="2400" dirty="0">
                <a:solidFill>
                  <a:schemeClr val="tx2"/>
                </a:solidFill>
                <a:latin typeface="Cambria" pitchFamily="18" charset="0"/>
              </a:rPr>
              <a:t>1</a:t>
            </a:r>
            <a:r>
              <a:rPr lang="en-US" sz="2400" dirty="0">
                <a:solidFill>
                  <a:schemeClr val="tx2"/>
                </a:solidFill>
                <a:latin typeface="Cambria" pitchFamily="18" charset="0"/>
              </a:rPr>
              <a:t>]</a:t>
            </a:r>
            <a:r>
              <a:rPr lang="sr-Latn-RS" sz="2400" dirty="0">
                <a:solidFill>
                  <a:schemeClr val="tx2"/>
                </a:solidFill>
                <a:latin typeface="Cambria" pitchFamily="18" charset="0"/>
              </a:rPr>
              <a:t> ili kvantitativni doprinos</a:t>
            </a:r>
            <a:r>
              <a:rPr lang="en-US" sz="2400" dirty="0">
                <a:solidFill>
                  <a:schemeClr val="tx2"/>
                </a:solidFill>
                <a:latin typeface="Cambria" pitchFamily="18" charset="0"/>
              </a:rPr>
              <a:t> (</a:t>
            </a:r>
            <a:r>
              <a:rPr lang="en-US" sz="2400" dirty="0" err="1">
                <a:solidFill>
                  <a:schemeClr val="tx2"/>
                </a:solidFill>
                <a:latin typeface="Cambria" pitchFamily="18" charset="0"/>
              </a:rPr>
              <a:t>celobrojna</a:t>
            </a:r>
            <a:r>
              <a:rPr lang="en-US" sz="2400" dirty="0">
                <a:solidFill>
                  <a:schemeClr val="tx2"/>
                </a:solidFill>
                <a:latin typeface="Cambria" pitchFamily="18" charset="0"/>
              </a:rPr>
              <a:t> </a:t>
            </a:r>
            <a:r>
              <a:rPr lang="en-US" sz="2400" dirty="0" err="1">
                <a:solidFill>
                  <a:schemeClr val="tx2"/>
                </a:solidFill>
                <a:latin typeface="Cambria" pitchFamily="18" charset="0"/>
              </a:rPr>
              <a:t>vrednost</a:t>
            </a:r>
            <a:r>
              <a:rPr lang="en-US" sz="2400" dirty="0">
                <a:solidFill>
                  <a:schemeClr val="tx2"/>
                </a:solidFill>
                <a:latin typeface="Cambria" pitchFamily="18" charset="0"/>
              </a:rPr>
              <a:t> </a:t>
            </a:r>
            <a:r>
              <a:rPr lang="sr-Latn-RS" sz="2400" dirty="0">
                <a:solidFill>
                  <a:schemeClr val="tx2"/>
                </a:solidFill>
                <a:latin typeface="Cambria" pitchFamily="18" charset="0"/>
              </a:rPr>
              <a:t>između -100 i 100</a:t>
            </a:r>
            <a:r>
              <a:rPr lang="en-US" sz="2400" dirty="0">
                <a:solidFill>
                  <a:schemeClr val="tx2"/>
                </a:solidFill>
                <a:latin typeface="Cambria" pitchFamily="18" charset="0"/>
              </a:rPr>
              <a:t>) [2].</a:t>
            </a:r>
            <a:endParaRPr lang="sr-Latn-RS" sz="2400" dirty="0">
              <a:solidFill>
                <a:schemeClr val="tx2"/>
              </a:solidFill>
              <a:latin typeface="Cambria" pitchFamily="18" charset="0"/>
            </a:endParaRPr>
          </a:p>
        </p:txBody>
      </p:sp>
      <p:pic>
        <p:nvPicPr>
          <p:cNvPr id="4" name="Picture 3">
            <a:extLst>
              <a:ext uri="{FF2B5EF4-FFF2-40B4-BE49-F238E27FC236}">
                <a16:creationId xmlns:a16="http://schemas.microsoft.com/office/drawing/2014/main" xmlns="" id="{04966B93-F29A-4018-BC6C-30B70C89D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3688" y="1844824"/>
            <a:ext cx="3613446" cy="1800200"/>
          </a:xfrm>
          <a:prstGeom prst="rect">
            <a:avLst/>
          </a:prstGeom>
        </p:spPr>
      </p:pic>
      <p:pic>
        <p:nvPicPr>
          <p:cNvPr id="6" name="Picture 5">
            <a:extLst>
              <a:ext uri="{FF2B5EF4-FFF2-40B4-BE49-F238E27FC236}">
                <a16:creationId xmlns:a16="http://schemas.microsoft.com/office/drawing/2014/main" xmlns="" id="{4C4C25B0-5C15-41A5-92F7-03FBA06D79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934" y="3645024"/>
            <a:ext cx="3174742" cy="1476858"/>
          </a:xfrm>
          <a:prstGeom prst="rect">
            <a:avLst/>
          </a:prstGeom>
        </p:spPr>
      </p:pic>
      <p:pic>
        <p:nvPicPr>
          <p:cNvPr id="8" name="Picture 7">
            <a:extLst>
              <a:ext uri="{FF2B5EF4-FFF2-40B4-BE49-F238E27FC236}">
                <a16:creationId xmlns:a16="http://schemas.microsoft.com/office/drawing/2014/main" xmlns="" id="{D242362B-0CC2-4C35-B738-6C223EEE7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5138938"/>
            <a:ext cx="7988876" cy="1386406"/>
          </a:xfrm>
          <a:prstGeom prst="rect">
            <a:avLst/>
          </a:prstGeom>
        </p:spPr>
      </p:pic>
      <p:sp>
        <p:nvSpPr>
          <p:cNvPr id="9" name="Subtitle 2">
            <a:extLst>
              <a:ext uri="{FF2B5EF4-FFF2-40B4-BE49-F238E27FC236}">
                <a16:creationId xmlns:a16="http://schemas.microsoft.com/office/drawing/2014/main" xmlns="" id="{229785C1-7996-4FF1-A8F1-6EA1EE7F6B04}"/>
              </a:ext>
            </a:extLst>
          </p:cNvPr>
          <p:cNvSpPr txBox="1">
            <a:spLocks/>
          </p:cNvSpPr>
          <p:nvPr/>
        </p:nvSpPr>
        <p:spPr>
          <a:xfrm>
            <a:off x="99527" y="3666793"/>
            <a:ext cx="707301" cy="432048"/>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sr-Latn-RS" sz="2400" dirty="0">
                <a:solidFill>
                  <a:schemeClr val="tx2"/>
                </a:solidFill>
                <a:latin typeface="Cambria" pitchFamily="18" charset="0"/>
              </a:rPr>
              <a:t>1)</a:t>
            </a:r>
          </a:p>
        </p:txBody>
      </p:sp>
      <p:sp>
        <p:nvSpPr>
          <p:cNvPr id="10" name="Subtitle 2">
            <a:extLst>
              <a:ext uri="{FF2B5EF4-FFF2-40B4-BE49-F238E27FC236}">
                <a16:creationId xmlns:a16="http://schemas.microsoft.com/office/drawing/2014/main" xmlns="" id="{1EBFF8FF-2A80-4AC7-A807-18078BE5CB24}"/>
              </a:ext>
            </a:extLst>
          </p:cNvPr>
          <p:cNvSpPr txBox="1">
            <a:spLocks/>
          </p:cNvSpPr>
          <p:nvPr/>
        </p:nvSpPr>
        <p:spPr>
          <a:xfrm>
            <a:off x="99527" y="5301208"/>
            <a:ext cx="707301" cy="432048"/>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sr-Latn-RS" sz="2400" dirty="0">
                <a:solidFill>
                  <a:schemeClr val="tx2"/>
                </a:solidFill>
                <a:latin typeface="Cambria" pitchFamily="18" charset="0"/>
              </a:rPr>
              <a:t>2)</a:t>
            </a:r>
          </a:p>
        </p:txBody>
      </p:sp>
    </p:spTree>
    <p:extLst>
      <p:ext uri="{BB962C8B-B14F-4D97-AF65-F5344CB8AC3E}">
        <p14:creationId xmlns:p14="http://schemas.microsoft.com/office/powerpoint/2010/main" val="21505206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normAutofit/>
          </a:bodyPr>
          <a:lstStyle/>
          <a:p>
            <a:pPr algn="l"/>
            <a:r>
              <a:rPr lang="en-US" dirty="0" err="1">
                <a:solidFill>
                  <a:schemeClr val="tx2"/>
                </a:solidFill>
                <a:latin typeface="Cambria" pitchFamily="18" charset="0"/>
              </a:rPr>
              <a:t>Osnovi</a:t>
            </a:r>
            <a:r>
              <a:rPr lang="en-US" dirty="0">
                <a:solidFill>
                  <a:schemeClr val="tx2"/>
                </a:solidFill>
                <a:latin typeface="Cambria" pitchFamily="18" charset="0"/>
              </a:rPr>
              <a:t> </a:t>
            </a:r>
            <a:r>
              <a:rPr lang="en-US" dirty="0" err="1">
                <a:solidFill>
                  <a:schemeClr val="tx2"/>
                </a:solidFill>
                <a:latin typeface="Cambria" pitchFamily="18" charset="0"/>
              </a:rPr>
              <a:t>teorije</a:t>
            </a:r>
            <a:r>
              <a:rPr lang="en-US" dirty="0">
                <a:solidFill>
                  <a:schemeClr val="tx2"/>
                </a:solidFill>
                <a:latin typeface="Cambria" pitchFamily="18" charset="0"/>
              </a:rPr>
              <a:t> </a:t>
            </a:r>
            <a:r>
              <a:rPr lang="en-US" dirty="0" err="1">
                <a:solidFill>
                  <a:schemeClr val="tx2"/>
                </a:solidFill>
                <a:latin typeface="Cambria" pitchFamily="18" charset="0"/>
              </a:rPr>
              <a:t>informacija</a:t>
            </a:r>
            <a:endParaRPr lang="en-US" dirty="0">
              <a:solidFill>
                <a:schemeClr val="tx2"/>
              </a:solidFill>
              <a:latin typeface="Cambria" pitchFamily="18" charset="0"/>
            </a:endParaRPr>
          </a:p>
        </p:txBody>
      </p:sp>
      <p:sp>
        <p:nvSpPr>
          <p:cNvPr id="5" name="Subtitle 2"/>
          <p:cNvSpPr>
            <a:spLocks noGrp="1"/>
          </p:cNvSpPr>
          <p:nvPr>
            <p:ph type="subTitle" idx="1"/>
          </p:nvPr>
        </p:nvSpPr>
        <p:spPr>
          <a:xfrm>
            <a:off x="683568" y="2636912"/>
            <a:ext cx="7120880" cy="3816424"/>
          </a:xfrm>
        </p:spPr>
        <p:txBody>
          <a:bodyPr>
            <a:normAutofit/>
          </a:bodyPr>
          <a:lstStyle/>
          <a:p>
            <a:pPr algn="l"/>
            <a:r>
              <a:rPr lang="vi-VN" sz="2400" dirty="0">
                <a:solidFill>
                  <a:schemeClr val="tx2"/>
                </a:solidFill>
                <a:latin typeface="Cambria" pitchFamily="18" charset="0"/>
              </a:rPr>
              <a:t>Vrste </a:t>
            </a:r>
            <a:r>
              <a:rPr lang="vi-VN" sz="2400" dirty="0" smtClean="0">
                <a:solidFill>
                  <a:schemeClr val="tx2"/>
                </a:solidFill>
                <a:latin typeface="Cambria" pitchFamily="18" charset="0"/>
              </a:rPr>
              <a:t>informacija</a:t>
            </a:r>
            <a:r>
              <a:rPr lang="sr-Latn-RS" sz="2400" dirty="0" smtClean="0">
                <a:solidFill>
                  <a:schemeClr val="tx2"/>
                </a:solidFill>
                <a:latin typeface="Cambria" pitchFamily="18" charset="0"/>
              </a:rPr>
              <a:t>:</a:t>
            </a:r>
            <a:endParaRPr lang="vi-VN" sz="2400" dirty="0">
              <a:solidFill>
                <a:schemeClr val="tx2"/>
              </a:solidFill>
              <a:latin typeface="Cambria" pitchFamily="18" charset="0"/>
            </a:endParaRPr>
          </a:p>
          <a:p>
            <a:pPr marL="342900" indent="-342900" algn="l">
              <a:buFont typeface="Arial" pitchFamily="34" charset="0"/>
              <a:buChar char="•"/>
            </a:pPr>
            <a:r>
              <a:rPr lang="vi-VN" sz="2400" dirty="0">
                <a:solidFill>
                  <a:schemeClr val="tx2"/>
                </a:solidFill>
                <a:latin typeface="Cambria" pitchFamily="18" charset="0"/>
              </a:rPr>
              <a:t>Informacije opšteg značaja (zakoni, propisi,...) / informacije na nivou poslovnog sistema (završni račun,...) / informacije na nivou funkcije (radni nalog, faktura...) / individualne informacije (plata pojedinca....). </a:t>
            </a:r>
          </a:p>
          <a:p>
            <a:pPr marL="342900" indent="-342900" algn="l">
              <a:buFont typeface="Arial" pitchFamily="34" charset="0"/>
              <a:buChar char="•"/>
            </a:pPr>
            <a:r>
              <a:rPr lang="vi-VN" sz="2400" dirty="0">
                <a:solidFill>
                  <a:schemeClr val="tx2"/>
                </a:solidFill>
                <a:latin typeface="Cambria" pitchFamily="18" charset="0"/>
              </a:rPr>
              <a:t>Operativne / taktičke / strateške informacije </a:t>
            </a:r>
          </a:p>
          <a:p>
            <a:pPr marL="342900" indent="-342900" algn="l">
              <a:buFont typeface="Arial" pitchFamily="34" charset="0"/>
              <a:buChar char="•"/>
            </a:pPr>
            <a:r>
              <a:rPr lang="vi-VN" sz="2400" dirty="0">
                <a:solidFill>
                  <a:schemeClr val="tx2"/>
                </a:solidFill>
                <a:latin typeface="Cambria" pitchFamily="18" charset="0"/>
              </a:rPr>
              <a:t>Rekurentne (periodične) / nerekurentne (povremene) </a:t>
            </a:r>
          </a:p>
        </p:txBody>
      </p:sp>
    </p:spTree>
    <p:extLst>
      <p:ext uri="{BB962C8B-B14F-4D97-AF65-F5344CB8AC3E}">
        <p14:creationId xmlns:p14="http://schemas.microsoft.com/office/powerpoint/2010/main" val="24894864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124744"/>
            <a:ext cx="5038328" cy="648072"/>
          </a:xfrm>
        </p:spPr>
        <p:txBody>
          <a:bodyPr>
            <a:normAutofit fontScale="90000"/>
          </a:bodyPr>
          <a:lstStyle/>
          <a:p>
            <a:pPr algn="l"/>
            <a:r>
              <a:rPr lang="sr-Latn-RS" dirty="0">
                <a:solidFill>
                  <a:schemeClr val="tx2"/>
                </a:solidFill>
                <a:latin typeface="Cambria" pitchFamily="18" charset="0"/>
              </a:rPr>
              <a:t>GRL</a:t>
            </a:r>
            <a:endParaRPr lang="en-US" dirty="0">
              <a:solidFill>
                <a:schemeClr val="tx2"/>
              </a:solidFill>
              <a:latin typeface="Cambria" pitchFamily="18" charset="0"/>
            </a:endParaRPr>
          </a:p>
        </p:txBody>
      </p:sp>
      <p:pic>
        <p:nvPicPr>
          <p:cNvPr id="4" name="Picture 3">
            <a:extLst>
              <a:ext uri="{FF2B5EF4-FFF2-40B4-BE49-F238E27FC236}">
                <a16:creationId xmlns:a16="http://schemas.microsoft.com/office/drawing/2014/main" xmlns="" id="{21D1E8D8-3224-40C6-9490-983F6EEF3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285" y="2348880"/>
            <a:ext cx="6517219" cy="4189034"/>
          </a:xfrm>
          <a:prstGeom prst="rect">
            <a:avLst/>
          </a:prstGeom>
        </p:spPr>
      </p:pic>
      <p:sp>
        <p:nvSpPr>
          <p:cNvPr id="3" name="Rectangle 2"/>
          <p:cNvSpPr/>
          <p:nvPr/>
        </p:nvSpPr>
        <p:spPr>
          <a:xfrm>
            <a:off x="467544" y="4598922"/>
            <a:ext cx="3312368" cy="1938992"/>
          </a:xfrm>
          <a:prstGeom prst="rect">
            <a:avLst/>
          </a:prstGeom>
        </p:spPr>
        <p:txBody>
          <a:bodyPr wrap="square">
            <a:spAutoFit/>
          </a:bodyPr>
          <a:lstStyle/>
          <a:p>
            <a:pPr lvl="0">
              <a:spcBef>
                <a:spcPct val="20000"/>
              </a:spcBef>
            </a:pPr>
            <a:r>
              <a:rPr lang="sr-Latn-RS" sz="2400" dirty="0">
                <a:solidFill>
                  <a:srgbClr val="1F497D"/>
                </a:solidFill>
                <a:latin typeface="Cambria" pitchFamily="18" charset="0"/>
              </a:rPr>
              <a:t>Zavisnosti (dependencies) se definišu između aktora zajedno sa resursima i drugim elementima.</a:t>
            </a:r>
            <a:endParaRPr lang="sr-Latn-RS" sz="2400" dirty="0">
              <a:solidFill>
                <a:srgbClr val="1F497D"/>
              </a:solidFill>
              <a:latin typeface="Cambria" pitchFamily="18" charset="0"/>
            </a:endParaRPr>
          </a:p>
        </p:txBody>
      </p:sp>
      <p:sp>
        <p:nvSpPr>
          <p:cNvPr id="5" name="Subtitle 2"/>
          <p:cNvSpPr>
            <a:spLocks noGrp="1"/>
          </p:cNvSpPr>
          <p:nvPr>
            <p:ph type="subTitle" idx="1"/>
          </p:nvPr>
        </p:nvSpPr>
        <p:spPr>
          <a:xfrm>
            <a:off x="539552" y="1916832"/>
            <a:ext cx="7416824" cy="792088"/>
          </a:xfrm>
        </p:spPr>
        <p:txBody>
          <a:bodyPr>
            <a:noAutofit/>
          </a:bodyPr>
          <a:lstStyle/>
          <a:p>
            <a:pPr algn="l"/>
            <a:r>
              <a:rPr lang="en-US" sz="2400" dirty="0">
                <a:solidFill>
                  <a:schemeClr val="tx2"/>
                </a:solidFill>
                <a:latin typeface="Cambria" pitchFamily="18" charset="0"/>
              </a:rPr>
              <a:t>GRL </a:t>
            </a:r>
            <a:r>
              <a:rPr lang="sr-Latn-RS" sz="2400" dirty="0">
                <a:solidFill>
                  <a:schemeClr val="tx2"/>
                </a:solidFill>
                <a:latin typeface="Cambria" pitchFamily="18" charset="0"/>
              </a:rPr>
              <a:t>grafik može da se dodeljuje korisnicima tj. aktorima u sistemu</a:t>
            </a:r>
            <a:r>
              <a:rPr lang="sr-Latn-RS" sz="2400" dirty="0" smtClean="0">
                <a:solidFill>
                  <a:schemeClr val="tx2"/>
                </a:solidFill>
                <a:latin typeface="Cambria" pitchFamily="18" charset="0"/>
              </a:rPr>
              <a:t>.</a:t>
            </a:r>
            <a:endParaRPr lang="sr-Latn-RS" sz="2400" dirty="0">
              <a:solidFill>
                <a:schemeClr val="tx2"/>
              </a:solidFill>
              <a:latin typeface="Cambria" pitchFamily="18" charset="0"/>
            </a:endParaRPr>
          </a:p>
        </p:txBody>
      </p:sp>
    </p:spTree>
    <p:extLst>
      <p:ext uri="{BB962C8B-B14F-4D97-AF65-F5344CB8AC3E}">
        <p14:creationId xmlns:p14="http://schemas.microsoft.com/office/powerpoint/2010/main" val="11382737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40870789-52A8-4231-8B79-DE9ECA1EA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712968" cy="5341656"/>
          </a:xfrm>
          <a:prstGeom prst="rect">
            <a:avLst/>
          </a:prstGeom>
        </p:spPr>
      </p:pic>
    </p:spTree>
    <p:extLst>
      <p:ext uri="{BB962C8B-B14F-4D97-AF65-F5344CB8AC3E}">
        <p14:creationId xmlns:p14="http://schemas.microsoft.com/office/powerpoint/2010/main" val="15827834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124744"/>
            <a:ext cx="5038328" cy="648072"/>
          </a:xfrm>
        </p:spPr>
        <p:txBody>
          <a:bodyPr>
            <a:normAutofit fontScale="90000"/>
          </a:bodyPr>
          <a:lstStyle/>
          <a:p>
            <a:pPr algn="l"/>
            <a:r>
              <a:rPr lang="sr-Latn-RS" dirty="0">
                <a:solidFill>
                  <a:schemeClr val="tx2"/>
                </a:solidFill>
                <a:latin typeface="Cambria" pitchFamily="18" charset="0"/>
              </a:rPr>
              <a:t>Evaluacija GRL grafa</a:t>
            </a:r>
            <a:endParaRPr lang="en-US" dirty="0">
              <a:solidFill>
                <a:schemeClr val="tx2"/>
              </a:solidFill>
              <a:latin typeface="Cambria" pitchFamily="18" charset="0"/>
            </a:endParaRPr>
          </a:p>
        </p:txBody>
      </p:sp>
      <p:sp>
        <p:nvSpPr>
          <p:cNvPr id="5" name="Subtitle 2"/>
          <p:cNvSpPr>
            <a:spLocks noGrp="1"/>
          </p:cNvSpPr>
          <p:nvPr>
            <p:ph type="subTitle" idx="1"/>
          </p:nvPr>
        </p:nvSpPr>
        <p:spPr>
          <a:xfrm>
            <a:off x="395537" y="1988840"/>
            <a:ext cx="7992888" cy="3096345"/>
          </a:xfrm>
        </p:spPr>
        <p:txBody>
          <a:bodyPr>
            <a:normAutofit/>
          </a:bodyPr>
          <a:lstStyle/>
          <a:p>
            <a:pPr marL="342900" indent="-342900" algn="l">
              <a:buFont typeface="Arial" panose="020B0604020202020204" pitchFamily="34" charset="0"/>
              <a:buChar char="•"/>
            </a:pPr>
            <a:r>
              <a:rPr lang="sr-Latn-RS" sz="2400" dirty="0">
                <a:solidFill>
                  <a:schemeClr val="tx2"/>
                </a:solidFill>
                <a:latin typeface="Cambria" pitchFamily="18" charset="0"/>
              </a:rPr>
              <a:t>Evaluacija GRL grafova pokazuje uticaj kvalitativnih odluka o mekim ciljevima visokog nivoa.</a:t>
            </a:r>
          </a:p>
          <a:p>
            <a:pPr marL="342900" indent="-342900" algn="l">
              <a:buFont typeface="Arial" panose="020B0604020202020204" pitchFamily="34" charset="0"/>
              <a:buChar char="•"/>
            </a:pPr>
            <a:r>
              <a:rPr lang="sr-Latn-RS" sz="2400" dirty="0">
                <a:solidFill>
                  <a:schemeClr val="tx2"/>
                </a:solidFill>
                <a:latin typeface="Cambria" pitchFamily="18" charset="0"/>
              </a:rPr>
              <a:t>Evaluacioni mehanizam uzima u obzir: inicijalni nivo zadovoljenja elemenata na nižem nivou, značaj definisan za elemente nižeg nivoa, veze i tipove veza.</a:t>
            </a:r>
          </a:p>
          <a:p>
            <a:pPr marL="342900" indent="-342900" algn="l">
              <a:buFont typeface="Arial" panose="020B0604020202020204" pitchFamily="34" charset="0"/>
              <a:buChar char="•"/>
            </a:pPr>
            <a:r>
              <a:rPr lang="sr-Latn-RS" sz="2400" dirty="0">
                <a:solidFill>
                  <a:schemeClr val="tx2"/>
                </a:solidFill>
                <a:latin typeface="Cambria" pitchFamily="18" charset="0"/>
              </a:rPr>
              <a:t>Omogućava globalnu procenu strategije koja se proučava.</a:t>
            </a:r>
          </a:p>
          <a:p>
            <a:pPr algn="l"/>
            <a:endParaRPr lang="sr-Latn-RS" sz="2400" dirty="0">
              <a:solidFill>
                <a:schemeClr val="tx2"/>
              </a:solidFill>
              <a:latin typeface="Cambria" pitchFamily="18" charset="0"/>
            </a:endParaRPr>
          </a:p>
        </p:txBody>
      </p:sp>
      <p:pic>
        <p:nvPicPr>
          <p:cNvPr id="6" name="Picture 5">
            <a:extLst>
              <a:ext uri="{FF2B5EF4-FFF2-40B4-BE49-F238E27FC236}">
                <a16:creationId xmlns:a16="http://schemas.microsoft.com/office/drawing/2014/main" xmlns="" id="{8CB4EC0E-0A4D-4BB9-87B8-A7874E069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752" y="4456407"/>
            <a:ext cx="3846443" cy="2140945"/>
          </a:xfrm>
          <a:prstGeom prst="rect">
            <a:avLst/>
          </a:prstGeom>
        </p:spPr>
      </p:pic>
    </p:spTree>
    <p:extLst>
      <p:ext uri="{BB962C8B-B14F-4D97-AF65-F5344CB8AC3E}">
        <p14:creationId xmlns:p14="http://schemas.microsoft.com/office/powerpoint/2010/main" val="24446956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124744"/>
            <a:ext cx="8856984" cy="648072"/>
          </a:xfrm>
        </p:spPr>
        <p:txBody>
          <a:bodyPr>
            <a:normAutofit fontScale="90000"/>
          </a:bodyPr>
          <a:lstStyle/>
          <a:p>
            <a:pPr algn="l"/>
            <a:r>
              <a:rPr lang="sr-Latn-RS" dirty="0">
                <a:solidFill>
                  <a:schemeClr val="tx2"/>
                </a:solidFill>
                <a:latin typeface="Cambria" pitchFamily="18" charset="0"/>
              </a:rPr>
              <a:t>GRL: Kvalitativni i kvantitativni prilaz</a:t>
            </a:r>
            <a:endParaRPr lang="en-US" dirty="0">
              <a:solidFill>
                <a:schemeClr val="tx2"/>
              </a:solidFill>
              <a:latin typeface="Cambria" pitchFamily="18" charset="0"/>
            </a:endParaRPr>
          </a:p>
        </p:txBody>
      </p:sp>
      <p:sp>
        <p:nvSpPr>
          <p:cNvPr id="5" name="Subtitle 2"/>
          <p:cNvSpPr>
            <a:spLocks noGrp="1"/>
          </p:cNvSpPr>
          <p:nvPr>
            <p:ph type="subTitle" idx="1"/>
          </p:nvPr>
        </p:nvSpPr>
        <p:spPr>
          <a:xfrm>
            <a:off x="395537" y="1988840"/>
            <a:ext cx="3456383" cy="3096345"/>
          </a:xfrm>
        </p:spPr>
        <p:txBody>
          <a:bodyPr>
            <a:normAutofit/>
          </a:bodyPr>
          <a:lstStyle/>
          <a:p>
            <a:pPr algn="l"/>
            <a:r>
              <a:rPr lang="sr-Latn-RS" sz="2400" b="1" dirty="0">
                <a:solidFill>
                  <a:schemeClr val="tx2"/>
                </a:solidFill>
                <a:latin typeface="Cambria" pitchFamily="18" charset="0"/>
              </a:rPr>
              <a:t>Kvalitativni prilaz</a:t>
            </a:r>
          </a:p>
          <a:p>
            <a:pPr marL="342900" indent="-342900" algn="l">
              <a:buFont typeface="Arial" panose="020B0604020202020204" pitchFamily="34" charset="0"/>
              <a:buChar char="•"/>
            </a:pPr>
            <a:r>
              <a:rPr lang="sr-Latn-RS" sz="2400" dirty="0">
                <a:solidFill>
                  <a:schemeClr val="tx2"/>
                </a:solidFill>
                <a:latin typeface="Cambria" pitchFamily="18" charset="0"/>
              </a:rPr>
              <a:t>Tipovi doprinosa (od Make do Break)</a:t>
            </a:r>
          </a:p>
          <a:p>
            <a:pPr marL="342900" indent="-342900" algn="l">
              <a:buFont typeface="Arial" panose="020B0604020202020204" pitchFamily="34" charset="0"/>
              <a:buChar char="•"/>
            </a:pPr>
            <a:r>
              <a:rPr lang="sr-Latn-RS" sz="2400" dirty="0">
                <a:solidFill>
                  <a:schemeClr val="tx2"/>
                </a:solidFill>
                <a:latin typeface="Cambria" pitchFamily="18" charset="0"/>
              </a:rPr>
              <a:t>Značaj: High, Medium, Low ili None</a:t>
            </a:r>
          </a:p>
          <a:p>
            <a:pPr marL="342900" indent="-342900" algn="l">
              <a:buFont typeface="Arial" panose="020B0604020202020204" pitchFamily="34" charset="0"/>
              <a:buChar char="•"/>
            </a:pPr>
            <a:r>
              <a:rPr lang="sr-Latn-RS" sz="2400" dirty="0">
                <a:solidFill>
                  <a:schemeClr val="tx2"/>
                </a:solidFill>
                <a:latin typeface="Cambria" pitchFamily="18" charset="0"/>
              </a:rPr>
              <a:t>Kvalitativni nivo zadovoljenja</a:t>
            </a:r>
          </a:p>
        </p:txBody>
      </p:sp>
      <p:pic>
        <p:nvPicPr>
          <p:cNvPr id="6" name="Picture 5">
            <a:extLst>
              <a:ext uri="{FF2B5EF4-FFF2-40B4-BE49-F238E27FC236}">
                <a16:creationId xmlns:a16="http://schemas.microsoft.com/office/drawing/2014/main" xmlns="" id="{8CB4EC0E-0A4D-4BB9-87B8-A7874E069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3829" y="4293096"/>
            <a:ext cx="3846443" cy="2140945"/>
          </a:xfrm>
          <a:prstGeom prst="rect">
            <a:avLst/>
          </a:prstGeom>
        </p:spPr>
      </p:pic>
      <p:sp>
        <p:nvSpPr>
          <p:cNvPr id="7" name="Subtitle 2">
            <a:extLst>
              <a:ext uri="{FF2B5EF4-FFF2-40B4-BE49-F238E27FC236}">
                <a16:creationId xmlns:a16="http://schemas.microsoft.com/office/drawing/2014/main" xmlns="" id="{CB1E0892-4014-4CB4-90B5-E2820444E15B}"/>
              </a:ext>
            </a:extLst>
          </p:cNvPr>
          <p:cNvSpPr txBox="1">
            <a:spLocks/>
          </p:cNvSpPr>
          <p:nvPr/>
        </p:nvSpPr>
        <p:spPr>
          <a:xfrm>
            <a:off x="4427984" y="1988840"/>
            <a:ext cx="4392488" cy="309634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sr-Latn-RS" sz="2400" b="1" dirty="0">
                <a:solidFill>
                  <a:schemeClr val="tx2"/>
                </a:solidFill>
                <a:latin typeface="Cambria" pitchFamily="18" charset="0"/>
              </a:rPr>
              <a:t>Kvantitativni prilaz</a:t>
            </a:r>
          </a:p>
          <a:p>
            <a:pPr marL="342900" indent="-342900" algn="l">
              <a:buFont typeface="Arial" pitchFamily="34" charset="0"/>
              <a:buChar char="•"/>
            </a:pPr>
            <a:r>
              <a:rPr lang="sr-Latn-RS" sz="2400" dirty="0">
                <a:solidFill>
                  <a:schemeClr val="tx2"/>
                </a:solidFill>
                <a:latin typeface="Cambria" pitchFamily="18" charset="0"/>
              </a:rPr>
              <a:t>Tipovi doprinosa: </a:t>
            </a:r>
            <a:r>
              <a:rPr lang="en-US" sz="2400" dirty="0">
                <a:solidFill>
                  <a:schemeClr val="tx2"/>
                </a:solidFill>
                <a:latin typeface="Cambria" pitchFamily="18" charset="0"/>
              </a:rPr>
              <a:t>[</a:t>
            </a:r>
            <a:r>
              <a:rPr lang="sr-Latn-RS" sz="2400" dirty="0">
                <a:solidFill>
                  <a:schemeClr val="tx2"/>
                </a:solidFill>
                <a:latin typeface="Cambria" pitchFamily="18" charset="0"/>
              </a:rPr>
              <a:t>-100,100</a:t>
            </a:r>
            <a:r>
              <a:rPr lang="en-US" sz="2400" dirty="0">
                <a:solidFill>
                  <a:schemeClr val="tx2"/>
                </a:solidFill>
                <a:latin typeface="Cambria" pitchFamily="18" charset="0"/>
              </a:rPr>
              <a:t>]</a:t>
            </a:r>
            <a:endParaRPr lang="sr-Latn-RS" sz="2400" dirty="0">
              <a:solidFill>
                <a:schemeClr val="tx2"/>
              </a:solidFill>
              <a:latin typeface="Cambria" pitchFamily="18" charset="0"/>
            </a:endParaRPr>
          </a:p>
          <a:p>
            <a:pPr marL="342900" indent="-342900" algn="l">
              <a:buFont typeface="Arial" pitchFamily="34" charset="0"/>
              <a:buChar char="•"/>
            </a:pPr>
            <a:r>
              <a:rPr lang="sr-Latn-RS" sz="2400" dirty="0">
                <a:solidFill>
                  <a:schemeClr val="tx2"/>
                </a:solidFill>
                <a:latin typeface="Cambria" pitchFamily="18" charset="0"/>
              </a:rPr>
              <a:t>Značaj: </a:t>
            </a:r>
            <a:r>
              <a:rPr lang="en-US" sz="2400" dirty="0">
                <a:solidFill>
                  <a:schemeClr val="tx2"/>
                </a:solidFill>
                <a:latin typeface="Cambria" pitchFamily="18" charset="0"/>
              </a:rPr>
              <a:t>[0,100]</a:t>
            </a:r>
          </a:p>
          <a:p>
            <a:pPr marL="342900" indent="-342900" algn="l">
              <a:buFont typeface="Arial" pitchFamily="34" charset="0"/>
              <a:buChar char="•"/>
            </a:pPr>
            <a:r>
              <a:rPr lang="sr-Latn-RS" sz="2400" dirty="0">
                <a:solidFill>
                  <a:schemeClr val="tx2"/>
                </a:solidFill>
                <a:latin typeface="Cambria" pitchFamily="18" charset="0"/>
              </a:rPr>
              <a:t>Kvantitativni</a:t>
            </a:r>
            <a:r>
              <a:rPr lang="en-US" sz="2400" dirty="0">
                <a:solidFill>
                  <a:schemeClr val="tx2"/>
                </a:solidFill>
                <a:latin typeface="Cambria" pitchFamily="18" charset="0"/>
              </a:rPr>
              <a:t> </a:t>
            </a:r>
            <a:r>
              <a:rPr lang="sr-Latn-RS" sz="2400" dirty="0">
                <a:solidFill>
                  <a:schemeClr val="tx2"/>
                </a:solidFill>
                <a:latin typeface="Cambria" pitchFamily="18" charset="0"/>
              </a:rPr>
              <a:t>nivo zadovoljenja</a:t>
            </a:r>
            <a:r>
              <a:rPr lang="en-US" sz="2400" dirty="0">
                <a:solidFill>
                  <a:schemeClr val="tx2"/>
                </a:solidFill>
                <a:latin typeface="Cambria" pitchFamily="18" charset="0"/>
              </a:rPr>
              <a:t>: [-100,100]</a:t>
            </a:r>
            <a:endParaRPr lang="sr-Latn-RS" sz="2400" dirty="0">
              <a:solidFill>
                <a:schemeClr val="tx2"/>
              </a:solidFill>
              <a:latin typeface="Cambria" pitchFamily="18" charset="0"/>
            </a:endParaRPr>
          </a:p>
        </p:txBody>
      </p:sp>
    </p:spTree>
    <p:extLst>
      <p:ext uri="{BB962C8B-B14F-4D97-AF65-F5344CB8AC3E}">
        <p14:creationId xmlns:p14="http://schemas.microsoft.com/office/powerpoint/2010/main" val="4287986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124744"/>
            <a:ext cx="8856984" cy="648072"/>
          </a:xfrm>
        </p:spPr>
        <p:txBody>
          <a:bodyPr>
            <a:normAutofit fontScale="90000"/>
          </a:bodyPr>
          <a:lstStyle/>
          <a:p>
            <a:pPr algn="l"/>
            <a:r>
              <a:rPr lang="sr-Latn-RS" dirty="0">
                <a:solidFill>
                  <a:schemeClr val="tx2"/>
                </a:solidFill>
                <a:latin typeface="Cambria" pitchFamily="18" charset="0"/>
              </a:rPr>
              <a:t>GRL - Strategije</a:t>
            </a:r>
            <a:endParaRPr lang="en-US" dirty="0">
              <a:solidFill>
                <a:schemeClr val="tx2"/>
              </a:solidFill>
              <a:latin typeface="Cambria" pitchFamily="18" charset="0"/>
            </a:endParaRPr>
          </a:p>
        </p:txBody>
      </p:sp>
      <p:sp>
        <p:nvSpPr>
          <p:cNvPr id="5" name="Subtitle 2"/>
          <p:cNvSpPr>
            <a:spLocks noGrp="1"/>
          </p:cNvSpPr>
          <p:nvPr>
            <p:ph type="subTitle" idx="1"/>
          </p:nvPr>
        </p:nvSpPr>
        <p:spPr>
          <a:xfrm>
            <a:off x="395536" y="2276872"/>
            <a:ext cx="8280919" cy="3672408"/>
          </a:xfrm>
        </p:spPr>
        <p:txBody>
          <a:bodyPr>
            <a:noAutofit/>
          </a:bodyPr>
          <a:lstStyle/>
          <a:p>
            <a:pPr algn="l"/>
            <a:r>
              <a:rPr lang="en-US" sz="2400" dirty="0">
                <a:solidFill>
                  <a:schemeClr val="tx2"/>
                </a:solidFill>
                <a:latin typeface="Cambria" pitchFamily="18" charset="0"/>
              </a:rPr>
              <a:t>GRL do</a:t>
            </a:r>
            <a:r>
              <a:rPr lang="sr-Latn-RS" sz="2400" dirty="0">
                <a:solidFill>
                  <a:schemeClr val="tx2"/>
                </a:solidFill>
                <a:latin typeface="Cambria" pitchFamily="18" charset="0"/>
              </a:rPr>
              <a:t>zvoljava određenu konfiguraciju elemenata da se definiše u strategiji (tj. jedno moguće rešenje):</a:t>
            </a:r>
          </a:p>
          <a:p>
            <a:pPr algn="l"/>
            <a:endParaRPr lang="sr-Latn-RS" sz="2400" dirty="0">
              <a:solidFill>
                <a:schemeClr val="tx2"/>
              </a:solidFill>
              <a:latin typeface="Cambria" pitchFamily="18" charset="0"/>
            </a:endParaRPr>
          </a:p>
          <a:p>
            <a:pPr marL="342900" indent="-342900" algn="l">
              <a:buFont typeface="Arial" panose="020B0604020202020204" pitchFamily="34" charset="0"/>
              <a:buChar char="•"/>
            </a:pPr>
            <a:r>
              <a:rPr lang="sr-Latn-RS" sz="2400" dirty="0">
                <a:solidFill>
                  <a:schemeClr val="tx2"/>
                </a:solidFill>
                <a:latin typeface="Cambria" pitchFamily="18" charset="0"/>
              </a:rPr>
              <a:t>Snima početne, korisnički definisane nivoe zadovoljstva za ove elemente odvojeno od GRL grafika</a:t>
            </a:r>
          </a:p>
          <a:p>
            <a:pPr marL="342900" indent="-342900" algn="l">
              <a:buFont typeface="Arial" panose="020B0604020202020204" pitchFamily="34" charset="0"/>
              <a:buChar char="•"/>
            </a:pPr>
            <a:r>
              <a:rPr lang="sr-Latn-RS" sz="2400" dirty="0" smtClean="0">
                <a:solidFill>
                  <a:schemeClr val="tx2"/>
                </a:solidFill>
                <a:latin typeface="Cambria" pitchFamily="18" charset="0"/>
              </a:rPr>
              <a:t>Strategije </a:t>
            </a:r>
            <a:r>
              <a:rPr lang="sr-Latn-RS" sz="2400" dirty="0">
                <a:solidFill>
                  <a:schemeClr val="tx2"/>
                </a:solidFill>
                <a:latin typeface="Cambria" pitchFamily="18" charset="0"/>
              </a:rPr>
              <a:t>se mogu međusobno uporediti za kompromisne analize</a:t>
            </a:r>
          </a:p>
        </p:txBody>
      </p:sp>
    </p:spTree>
    <p:extLst>
      <p:ext uri="{BB962C8B-B14F-4D97-AF65-F5344CB8AC3E}">
        <p14:creationId xmlns:p14="http://schemas.microsoft.com/office/powerpoint/2010/main" val="17477409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124744"/>
            <a:ext cx="8856984" cy="648072"/>
          </a:xfrm>
        </p:spPr>
        <p:txBody>
          <a:bodyPr>
            <a:normAutofit fontScale="90000"/>
          </a:bodyPr>
          <a:lstStyle/>
          <a:p>
            <a:pPr algn="l"/>
            <a:r>
              <a:rPr lang="sr-Latn-RS" dirty="0">
                <a:solidFill>
                  <a:schemeClr val="tx2"/>
                </a:solidFill>
                <a:latin typeface="Cambria" pitchFamily="18" charset="0"/>
              </a:rPr>
              <a:t>GRL - Strategije</a:t>
            </a:r>
            <a:endParaRPr lang="en-US" dirty="0">
              <a:solidFill>
                <a:schemeClr val="tx2"/>
              </a:solidFill>
              <a:latin typeface="Cambria" pitchFamily="18" charset="0"/>
            </a:endParaRPr>
          </a:p>
        </p:txBody>
      </p:sp>
      <p:sp>
        <p:nvSpPr>
          <p:cNvPr id="5" name="Subtitle 2"/>
          <p:cNvSpPr>
            <a:spLocks noGrp="1"/>
          </p:cNvSpPr>
          <p:nvPr>
            <p:ph type="subTitle" idx="1"/>
          </p:nvPr>
        </p:nvSpPr>
        <p:spPr>
          <a:xfrm>
            <a:off x="395536" y="2276872"/>
            <a:ext cx="8280919" cy="4176464"/>
          </a:xfrm>
        </p:spPr>
        <p:txBody>
          <a:bodyPr>
            <a:noAutofit/>
          </a:bodyPr>
          <a:lstStyle/>
          <a:p>
            <a:pPr algn="l"/>
            <a:r>
              <a:rPr lang="sr-Latn-RS" sz="2400" dirty="0">
                <a:solidFill>
                  <a:schemeClr val="tx2"/>
                </a:solidFill>
                <a:latin typeface="Cambria" pitchFamily="18" charset="0"/>
              </a:rPr>
              <a:t>Da bi se analizirao model cilja i uporedila rešenja međusobno, jUCMNav-ov prilagodljiv mehanizam procene izvršava strategije:</a:t>
            </a:r>
          </a:p>
          <a:p>
            <a:pPr algn="l"/>
            <a:endParaRPr lang="sr-Latn-RS" sz="2400" dirty="0">
              <a:solidFill>
                <a:schemeClr val="tx2"/>
              </a:solidFill>
              <a:latin typeface="Cambria" pitchFamily="18" charset="0"/>
            </a:endParaRPr>
          </a:p>
          <a:p>
            <a:pPr marL="342900" indent="-342900" algn="l">
              <a:buFont typeface="Arial" panose="020B0604020202020204" pitchFamily="34" charset="0"/>
              <a:buChar char="•"/>
            </a:pPr>
            <a:r>
              <a:rPr lang="sr-Latn-RS" sz="2400" dirty="0">
                <a:solidFill>
                  <a:schemeClr val="tx2"/>
                </a:solidFill>
                <a:latin typeface="Cambria" pitchFamily="18" charset="0"/>
              </a:rPr>
              <a:t>Propagiranje nivoa zadovoljstva drugim elementima i akterima pokazuje uticaj predloženog rešenja na ciljeve na visokom nivou za svakog aktera.</a:t>
            </a:r>
          </a:p>
          <a:p>
            <a:pPr marL="342900" indent="-342900" algn="l">
              <a:buFont typeface="Arial" panose="020B0604020202020204" pitchFamily="34" charset="0"/>
              <a:buChar char="•"/>
            </a:pPr>
            <a:r>
              <a:rPr lang="sr-Latn-RS" sz="2400" dirty="0" smtClean="0">
                <a:solidFill>
                  <a:schemeClr val="tx2"/>
                </a:solidFill>
                <a:latin typeface="Cambria" pitchFamily="18" charset="0"/>
              </a:rPr>
              <a:t>Propagiranje </a:t>
            </a:r>
            <a:r>
              <a:rPr lang="sr-Latn-RS" sz="2400" dirty="0">
                <a:solidFill>
                  <a:schemeClr val="tx2"/>
                </a:solidFill>
                <a:latin typeface="Cambria" pitchFamily="18" charset="0"/>
              </a:rPr>
              <a:t>počinje na nivou zadovoljstva elemenata koje je definisao korisnik (obično bottom-up).</a:t>
            </a:r>
          </a:p>
        </p:txBody>
      </p:sp>
    </p:spTree>
    <p:extLst>
      <p:ext uri="{BB962C8B-B14F-4D97-AF65-F5344CB8AC3E}">
        <p14:creationId xmlns:p14="http://schemas.microsoft.com/office/powerpoint/2010/main" val="19213021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124744"/>
            <a:ext cx="8856984" cy="648072"/>
          </a:xfrm>
        </p:spPr>
        <p:txBody>
          <a:bodyPr>
            <a:normAutofit fontScale="90000"/>
          </a:bodyPr>
          <a:lstStyle/>
          <a:p>
            <a:pPr algn="l"/>
            <a:r>
              <a:rPr lang="sr-Latn-RS" dirty="0">
                <a:solidFill>
                  <a:schemeClr val="tx2"/>
                </a:solidFill>
                <a:latin typeface="Cambria" pitchFamily="18" charset="0"/>
              </a:rPr>
              <a:t>GRL - Primer</a:t>
            </a:r>
            <a:endParaRPr lang="en-US" dirty="0">
              <a:solidFill>
                <a:schemeClr val="tx2"/>
              </a:solidFill>
              <a:latin typeface="Cambria" pitchFamily="18" charset="0"/>
            </a:endParaRPr>
          </a:p>
        </p:txBody>
      </p:sp>
      <p:sp>
        <p:nvSpPr>
          <p:cNvPr id="5" name="Subtitle 2"/>
          <p:cNvSpPr>
            <a:spLocks noGrp="1"/>
          </p:cNvSpPr>
          <p:nvPr>
            <p:ph type="subTitle" idx="1"/>
          </p:nvPr>
        </p:nvSpPr>
        <p:spPr>
          <a:xfrm>
            <a:off x="395536" y="2276872"/>
            <a:ext cx="8280919" cy="3672408"/>
          </a:xfrm>
        </p:spPr>
        <p:txBody>
          <a:bodyPr>
            <a:normAutofit/>
          </a:bodyPr>
          <a:lstStyle/>
          <a:p>
            <a:pPr algn="l"/>
            <a:r>
              <a:rPr lang="sr-Latn-RS" sz="2800" dirty="0">
                <a:solidFill>
                  <a:schemeClr val="tx2"/>
                </a:solidFill>
                <a:latin typeface="Cambria" pitchFamily="18" charset="0"/>
              </a:rPr>
              <a:t>New service for WiFi:</a:t>
            </a:r>
          </a:p>
          <a:p>
            <a:pPr marL="342900" indent="-342900" algn="l">
              <a:buFont typeface="Arial" panose="020B0604020202020204" pitchFamily="34" charset="0"/>
              <a:buChar char="•"/>
            </a:pPr>
            <a:r>
              <a:rPr lang="sr-Latn-RS" sz="2800" dirty="0">
                <a:solidFill>
                  <a:schemeClr val="tx2"/>
                </a:solidFill>
                <a:latin typeface="Cambria" pitchFamily="18" charset="0"/>
              </a:rPr>
              <a:t>Where to put the service logic?</a:t>
            </a:r>
          </a:p>
          <a:p>
            <a:pPr marL="342900" indent="-342900" algn="l">
              <a:buFont typeface="Arial" panose="020B0604020202020204" pitchFamily="34" charset="0"/>
              <a:buChar char="•"/>
            </a:pPr>
            <a:r>
              <a:rPr lang="sr-Latn-RS" sz="2800" dirty="0">
                <a:solidFill>
                  <a:schemeClr val="tx2"/>
                </a:solidFill>
                <a:latin typeface="Cambria" pitchFamily="18" charset="0"/>
              </a:rPr>
              <a:t>Where to put service data?</a:t>
            </a:r>
          </a:p>
        </p:txBody>
      </p:sp>
    </p:spTree>
    <p:extLst>
      <p:ext uri="{BB962C8B-B14F-4D97-AF65-F5344CB8AC3E}">
        <p14:creationId xmlns:p14="http://schemas.microsoft.com/office/powerpoint/2010/main" val="16637542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7ED5DB6C-CE52-4806-A916-B22155266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5" y="921063"/>
            <a:ext cx="9106689" cy="5676289"/>
          </a:xfrm>
          <a:prstGeom prst="rect">
            <a:avLst/>
          </a:prstGeom>
        </p:spPr>
      </p:pic>
      <p:sp>
        <p:nvSpPr>
          <p:cNvPr id="8" name="Subtitle 2">
            <a:extLst>
              <a:ext uri="{FF2B5EF4-FFF2-40B4-BE49-F238E27FC236}">
                <a16:creationId xmlns:a16="http://schemas.microsoft.com/office/drawing/2014/main" xmlns="" id="{4291C8A1-420B-4C3B-90E9-97EDA2D4F1D8}"/>
              </a:ext>
            </a:extLst>
          </p:cNvPr>
          <p:cNvSpPr>
            <a:spLocks noGrp="1"/>
          </p:cNvSpPr>
          <p:nvPr>
            <p:ph type="subTitle" idx="1"/>
          </p:nvPr>
        </p:nvSpPr>
        <p:spPr>
          <a:xfrm>
            <a:off x="198734" y="1052736"/>
            <a:ext cx="4157242" cy="504056"/>
          </a:xfrm>
        </p:spPr>
        <p:txBody>
          <a:bodyPr>
            <a:noAutofit/>
          </a:bodyPr>
          <a:lstStyle/>
          <a:p>
            <a:pPr algn="l"/>
            <a:r>
              <a:rPr lang="sr-Latn-RS" sz="2800" dirty="0">
                <a:solidFill>
                  <a:schemeClr val="tx2"/>
                </a:solidFill>
                <a:latin typeface="Cambria" pitchFamily="18" charset="0"/>
              </a:rPr>
              <a:t>Osnovni elementi i akteri </a:t>
            </a:r>
          </a:p>
        </p:txBody>
      </p:sp>
    </p:spTree>
    <p:extLst>
      <p:ext uri="{BB962C8B-B14F-4D97-AF65-F5344CB8AC3E}">
        <p14:creationId xmlns:p14="http://schemas.microsoft.com/office/powerpoint/2010/main" val="19357537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65ADF3B-532B-48A5-AA79-6CF5A9B43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8720"/>
            <a:ext cx="9144000" cy="5616624"/>
          </a:xfrm>
          <a:prstGeom prst="rect">
            <a:avLst/>
          </a:prstGeom>
        </p:spPr>
      </p:pic>
      <p:sp>
        <p:nvSpPr>
          <p:cNvPr id="6" name="Subtitle 2">
            <a:extLst>
              <a:ext uri="{FF2B5EF4-FFF2-40B4-BE49-F238E27FC236}">
                <a16:creationId xmlns:a16="http://schemas.microsoft.com/office/drawing/2014/main" xmlns="" id="{9AD6BD04-7AE7-4B99-8AE2-E6506F487A0C}"/>
              </a:ext>
            </a:extLst>
          </p:cNvPr>
          <p:cNvSpPr>
            <a:spLocks noGrp="1"/>
          </p:cNvSpPr>
          <p:nvPr>
            <p:ph type="subTitle" idx="1"/>
          </p:nvPr>
        </p:nvSpPr>
        <p:spPr>
          <a:xfrm>
            <a:off x="198734" y="1052736"/>
            <a:ext cx="4157242" cy="504056"/>
          </a:xfrm>
        </p:spPr>
        <p:txBody>
          <a:bodyPr>
            <a:noAutofit/>
          </a:bodyPr>
          <a:lstStyle/>
          <a:p>
            <a:pPr algn="l"/>
            <a:r>
              <a:rPr lang="sr-Latn-RS" sz="2800" dirty="0">
                <a:solidFill>
                  <a:schemeClr val="tx2"/>
                </a:solidFill>
                <a:latin typeface="Cambria" pitchFamily="18" charset="0"/>
              </a:rPr>
              <a:t>Veze</a:t>
            </a:r>
          </a:p>
        </p:txBody>
      </p:sp>
    </p:spTree>
    <p:extLst>
      <p:ext uri="{BB962C8B-B14F-4D97-AF65-F5344CB8AC3E}">
        <p14:creationId xmlns:p14="http://schemas.microsoft.com/office/powerpoint/2010/main" val="8786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8080888-8AAC-4419-9743-89BDC4AC4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0" y="1054120"/>
            <a:ext cx="9121930" cy="5578323"/>
          </a:xfrm>
          <a:prstGeom prst="rect">
            <a:avLst/>
          </a:prstGeom>
        </p:spPr>
      </p:pic>
      <p:sp>
        <p:nvSpPr>
          <p:cNvPr id="9" name="Subtitle 2">
            <a:extLst>
              <a:ext uri="{FF2B5EF4-FFF2-40B4-BE49-F238E27FC236}">
                <a16:creationId xmlns:a16="http://schemas.microsoft.com/office/drawing/2014/main" xmlns="" id="{8E2BACAC-3DC2-4665-A283-5CC686C84AFD}"/>
              </a:ext>
            </a:extLst>
          </p:cNvPr>
          <p:cNvSpPr>
            <a:spLocks noGrp="1"/>
          </p:cNvSpPr>
          <p:nvPr>
            <p:ph type="subTitle" idx="1"/>
          </p:nvPr>
        </p:nvSpPr>
        <p:spPr>
          <a:xfrm>
            <a:off x="179512" y="5877272"/>
            <a:ext cx="2736304" cy="504056"/>
          </a:xfrm>
        </p:spPr>
        <p:txBody>
          <a:bodyPr>
            <a:noAutofit/>
          </a:bodyPr>
          <a:lstStyle/>
          <a:p>
            <a:pPr algn="l"/>
            <a:r>
              <a:rPr lang="sr-Latn-RS" sz="2800" dirty="0">
                <a:solidFill>
                  <a:schemeClr val="tx2"/>
                </a:solidFill>
                <a:latin typeface="Cambria" pitchFamily="18" charset="0"/>
              </a:rPr>
              <a:t>Tipovi odnosa</a:t>
            </a:r>
          </a:p>
        </p:txBody>
      </p:sp>
    </p:spTree>
    <p:extLst>
      <p:ext uri="{BB962C8B-B14F-4D97-AF65-F5344CB8AC3E}">
        <p14:creationId xmlns:p14="http://schemas.microsoft.com/office/powerpoint/2010/main" val="18013058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normAutofit/>
          </a:bodyPr>
          <a:lstStyle/>
          <a:p>
            <a:pPr algn="l"/>
            <a:r>
              <a:rPr lang="en-US" dirty="0" err="1">
                <a:solidFill>
                  <a:schemeClr val="tx2"/>
                </a:solidFill>
                <a:latin typeface="Cambria" pitchFamily="18" charset="0"/>
              </a:rPr>
              <a:t>Osnovi</a:t>
            </a:r>
            <a:r>
              <a:rPr lang="en-US" dirty="0">
                <a:solidFill>
                  <a:schemeClr val="tx2"/>
                </a:solidFill>
                <a:latin typeface="Cambria" pitchFamily="18" charset="0"/>
              </a:rPr>
              <a:t> </a:t>
            </a:r>
            <a:r>
              <a:rPr lang="en-US" dirty="0" err="1">
                <a:solidFill>
                  <a:schemeClr val="tx2"/>
                </a:solidFill>
                <a:latin typeface="Cambria" pitchFamily="18" charset="0"/>
              </a:rPr>
              <a:t>teorije</a:t>
            </a:r>
            <a:r>
              <a:rPr lang="en-US" dirty="0">
                <a:solidFill>
                  <a:schemeClr val="tx2"/>
                </a:solidFill>
                <a:latin typeface="Cambria" pitchFamily="18" charset="0"/>
              </a:rPr>
              <a:t> </a:t>
            </a:r>
            <a:r>
              <a:rPr lang="en-US" dirty="0" err="1">
                <a:solidFill>
                  <a:schemeClr val="tx2"/>
                </a:solidFill>
                <a:latin typeface="Cambria" pitchFamily="18" charset="0"/>
              </a:rPr>
              <a:t>informacija</a:t>
            </a:r>
            <a:endParaRPr lang="en-US" dirty="0">
              <a:solidFill>
                <a:schemeClr val="tx2"/>
              </a:solidFill>
              <a:latin typeface="Cambria" pitchFamily="18" charset="0"/>
            </a:endParaRPr>
          </a:p>
        </p:txBody>
      </p:sp>
      <p:sp>
        <p:nvSpPr>
          <p:cNvPr id="5" name="Subtitle 2"/>
          <p:cNvSpPr>
            <a:spLocks noGrp="1"/>
          </p:cNvSpPr>
          <p:nvPr>
            <p:ph type="subTitle" idx="1"/>
          </p:nvPr>
        </p:nvSpPr>
        <p:spPr>
          <a:xfrm>
            <a:off x="683568" y="2636912"/>
            <a:ext cx="7120880" cy="3816424"/>
          </a:xfrm>
        </p:spPr>
        <p:txBody>
          <a:bodyPr>
            <a:normAutofit lnSpcReduction="10000"/>
          </a:bodyPr>
          <a:lstStyle/>
          <a:p>
            <a:pPr algn="l"/>
            <a:r>
              <a:rPr lang="vi-VN" sz="2400" dirty="0">
                <a:solidFill>
                  <a:schemeClr val="tx2"/>
                </a:solidFill>
                <a:latin typeface="Cambria" pitchFamily="18" charset="0"/>
              </a:rPr>
              <a:t>Faktori kvaliteta informacija: </a:t>
            </a:r>
          </a:p>
          <a:p>
            <a:pPr marL="342900" indent="-342900" algn="l">
              <a:buFont typeface="Arial" pitchFamily="34" charset="0"/>
              <a:buChar char="•"/>
            </a:pPr>
            <a:r>
              <a:rPr lang="vi-VN" sz="2400" dirty="0">
                <a:solidFill>
                  <a:schemeClr val="tx2"/>
                </a:solidFill>
                <a:latin typeface="Cambria" pitchFamily="18" charset="0"/>
              </a:rPr>
              <a:t>tačnost; </a:t>
            </a:r>
          </a:p>
          <a:p>
            <a:pPr marL="342900" indent="-342900" algn="l">
              <a:buFont typeface="Arial" pitchFamily="34" charset="0"/>
              <a:buChar char="•"/>
            </a:pPr>
            <a:r>
              <a:rPr lang="vi-VN" sz="2400" dirty="0">
                <a:solidFill>
                  <a:schemeClr val="tx2"/>
                </a:solidFill>
                <a:latin typeface="Cambria" pitchFamily="18" charset="0"/>
              </a:rPr>
              <a:t>blagovremenost (aktuelnost); </a:t>
            </a:r>
          </a:p>
          <a:p>
            <a:pPr marL="342900" indent="-342900" algn="l">
              <a:buFont typeface="Arial" pitchFamily="34" charset="0"/>
              <a:buChar char="•"/>
            </a:pPr>
            <a:r>
              <a:rPr lang="vi-VN" sz="2400" dirty="0">
                <a:solidFill>
                  <a:schemeClr val="tx2"/>
                </a:solidFill>
                <a:latin typeface="Cambria" pitchFamily="18" charset="0"/>
              </a:rPr>
              <a:t>relevantnost; </a:t>
            </a:r>
          </a:p>
          <a:p>
            <a:pPr marL="342900" indent="-342900" algn="l">
              <a:buFont typeface="Arial" pitchFamily="34" charset="0"/>
              <a:buChar char="•"/>
            </a:pPr>
            <a:r>
              <a:rPr lang="vi-VN" sz="2400" dirty="0">
                <a:solidFill>
                  <a:schemeClr val="tx2"/>
                </a:solidFill>
                <a:latin typeface="Cambria" pitchFamily="18" charset="0"/>
              </a:rPr>
              <a:t>sažetost (informacija treba da je što kraća); </a:t>
            </a:r>
          </a:p>
          <a:p>
            <a:pPr marL="342900" indent="-342900" algn="l">
              <a:buFont typeface="Arial" pitchFamily="34" charset="0"/>
              <a:buChar char="•"/>
            </a:pPr>
            <a:r>
              <a:rPr lang="vi-VN" sz="2400" dirty="0">
                <a:solidFill>
                  <a:schemeClr val="tx2"/>
                </a:solidFill>
                <a:latin typeface="Cambria" pitchFamily="18" charset="0"/>
              </a:rPr>
              <a:t>svrsishodnost; </a:t>
            </a:r>
          </a:p>
          <a:p>
            <a:pPr marL="342900" indent="-342900" algn="l">
              <a:buFont typeface="Arial" pitchFamily="34" charset="0"/>
              <a:buChar char="•"/>
            </a:pPr>
            <a:r>
              <a:rPr lang="vi-VN" sz="2400" dirty="0">
                <a:solidFill>
                  <a:schemeClr val="tx2"/>
                </a:solidFill>
                <a:latin typeface="Cambria" pitchFamily="18" charset="0"/>
              </a:rPr>
              <a:t>razumljivost; </a:t>
            </a:r>
          </a:p>
          <a:p>
            <a:pPr marL="342900" indent="-342900" algn="l">
              <a:buFont typeface="Arial" pitchFamily="34" charset="0"/>
              <a:buChar char="•"/>
            </a:pPr>
            <a:r>
              <a:rPr lang="vi-VN" sz="2400" dirty="0">
                <a:solidFill>
                  <a:schemeClr val="tx2"/>
                </a:solidFill>
                <a:latin typeface="Cambria" pitchFamily="18" charset="0"/>
              </a:rPr>
              <a:t>ekonomičnost; </a:t>
            </a:r>
          </a:p>
          <a:p>
            <a:pPr marL="342900" indent="-342900" algn="l">
              <a:buFont typeface="Arial" pitchFamily="34" charset="0"/>
              <a:buChar char="•"/>
            </a:pPr>
            <a:r>
              <a:rPr lang="vi-VN" sz="2400" dirty="0">
                <a:solidFill>
                  <a:schemeClr val="tx2"/>
                </a:solidFill>
                <a:latin typeface="Cambria" pitchFamily="18" charset="0"/>
              </a:rPr>
              <a:t>iniciranje određene upravljačke </a:t>
            </a:r>
            <a:r>
              <a:rPr lang="vi-VN" sz="2400" dirty="0" smtClean="0">
                <a:solidFill>
                  <a:schemeClr val="tx2"/>
                </a:solidFill>
                <a:latin typeface="Cambria" pitchFamily="18" charset="0"/>
              </a:rPr>
              <a:t>akcije</a:t>
            </a:r>
            <a:r>
              <a:rPr lang="sr-Latn-RS" sz="2400" dirty="0" smtClean="0">
                <a:solidFill>
                  <a:schemeClr val="tx2"/>
                </a:solidFill>
                <a:latin typeface="Cambria" pitchFamily="18" charset="0"/>
              </a:rPr>
              <a:t>.</a:t>
            </a:r>
            <a:endParaRPr lang="vi-VN" sz="2400" dirty="0">
              <a:solidFill>
                <a:schemeClr val="tx2"/>
              </a:solidFill>
              <a:latin typeface="Cambria" pitchFamily="18" charset="0"/>
            </a:endParaRPr>
          </a:p>
        </p:txBody>
      </p:sp>
    </p:spTree>
    <p:extLst>
      <p:ext uri="{BB962C8B-B14F-4D97-AF65-F5344CB8AC3E}">
        <p14:creationId xmlns:p14="http://schemas.microsoft.com/office/powerpoint/2010/main" val="31626469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4C5FD02F-547F-4565-9509-3F4ED3D4B1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9" y="1061246"/>
            <a:ext cx="9015241" cy="5509737"/>
          </a:xfrm>
          <a:prstGeom prst="rect">
            <a:avLst/>
          </a:prstGeom>
        </p:spPr>
      </p:pic>
      <p:sp>
        <p:nvSpPr>
          <p:cNvPr id="10" name="Subtitle 2">
            <a:extLst>
              <a:ext uri="{FF2B5EF4-FFF2-40B4-BE49-F238E27FC236}">
                <a16:creationId xmlns:a16="http://schemas.microsoft.com/office/drawing/2014/main" xmlns="" id="{D683E226-1D5F-4722-B29B-1E67528E9B6E}"/>
              </a:ext>
            </a:extLst>
          </p:cNvPr>
          <p:cNvSpPr>
            <a:spLocks noGrp="1"/>
          </p:cNvSpPr>
          <p:nvPr>
            <p:ph type="subTitle" idx="1"/>
          </p:nvPr>
        </p:nvSpPr>
        <p:spPr>
          <a:xfrm>
            <a:off x="179512" y="1081530"/>
            <a:ext cx="4896544" cy="504056"/>
          </a:xfrm>
        </p:spPr>
        <p:txBody>
          <a:bodyPr>
            <a:noAutofit/>
          </a:bodyPr>
          <a:lstStyle/>
          <a:p>
            <a:pPr algn="l"/>
            <a:r>
              <a:rPr lang="sr-Latn-RS" sz="2800" dirty="0">
                <a:solidFill>
                  <a:schemeClr val="tx2"/>
                </a:solidFill>
                <a:latin typeface="Cambria" pitchFamily="18" charset="0"/>
              </a:rPr>
              <a:t>Kvalitativni model evaluacije</a:t>
            </a:r>
          </a:p>
        </p:txBody>
      </p:sp>
    </p:spTree>
    <p:extLst>
      <p:ext uri="{BB962C8B-B14F-4D97-AF65-F5344CB8AC3E}">
        <p14:creationId xmlns:p14="http://schemas.microsoft.com/office/powerpoint/2010/main" val="775535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75856" y="260648"/>
            <a:ext cx="5976664" cy="648072"/>
          </a:xfrm>
        </p:spPr>
        <p:txBody>
          <a:bodyPr>
            <a:normAutofit fontScale="90000"/>
          </a:bodyPr>
          <a:lstStyle/>
          <a:p>
            <a:pPr algn="l"/>
            <a:r>
              <a:rPr lang="sr-Latn-RS" dirty="0">
                <a:solidFill>
                  <a:schemeClr val="tx2"/>
                </a:solidFill>
                <a:latin typeface="Cambria" pitchFamily="18" charset="0"/>
              </a:rPr>
              <a:t>GRL - Primer</a:t>
            </a:r>
            <a:endParaRPr lang="en-US" dirty="0">
              <a:solidFill>
                <a:schemeClr val="tx2"/>
              </a:solidFill>
              <a:latin typeface="Cambria" pitchFamily="18" charset="0"/>
            </a:endParaRPr>
          </a:p>
        </p:txBody>
      </p:sp>
      <p:pic>
        <p:nvPicPr>
          <p:cNvPr id="6" name="Picture 5">
            <a:extLst>
              <a:ext uri="{FF2B5EF4-FFF2-40B4-BE49-F238E27FC236}">
                <a16:creationId xmlns:a16="http://schemas.microsoft.com/office/drawing/2014/main" xmlns="" id="{810CCB86-5BCB-4208-9500-C170EEA83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971429"/>
            <a:ext cx="9036496" cy="5625923"/>
          </a:xfrm>
          <a:prstGeom prst="rect">
            <a:avLst/>
          </a:prstGeom>
        </p:spPr>
      </p:pic>
      <p:sp>
        <p:nvSpPr>
          <p:cNvPr id="9" name="Subtitle 2">
            <a:extLst>
              <a:ext uri="{FF2B5EF4-FFF2-40B4-BE49-F238E27FC236}">
                <a16:creationId xmlns:a16="http://schemas.microsoft.com/office/drawing/2014/main" xmlns="" id="{2F607B95-3C4E-497C-940D-97F09806F800}"/>
              </a:ext>
            </a:extLst>
          </p:cNvPr>
          <p:cNvSpPr>
            <a:spLocks noGrp="1"/>
          </p:cNvSpPr>
          <p:nvPr>
            <p:ph type="subTitle" idx="1"/>
          </p:nvPr>
        </p:nvSpPr>
        <p:spPr>
          <a:xfrm>
            <a:off x="179512" y="1081530"/>
            <a:ext cx="4752528" cy="504056"/>
          </a:xfrm>
        </p:spPr>
        <p:txBody>
          <a:bodyPr>
            <a:noAutofit/>
          </a:bodyPr>
          <a:lstStyle/>
          <a:p>
            <a:pPr algn="l"/>
            <a:r>
              <a:rPr lang="sr-Latn-RS" sz="2800" dirty="0">
                <a:solidFill>
                  <a:schemeClr val="tx2"/>
                </a:solidFill>
                <a:latin typeface="Cambria" pitchFamily="18" charset="0"/>
              </a:rPr>
              <a:t>Kvantitativni model evaluacije</a:t>
            </a:r>
          </a:p>
        </p:txBody>
      </p:sp>
    </p:spTree>
    <p:extLst>
      <p:ext uri="{BB962C8B-B14F-4D97-AF65-F5344CB8AC3E}">
        <p14:creationId xmlns:p14="http://schemas.microsoft.com/office/powerpoint/2010/main" val="12891712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normAutofit/>
          </a:bodyPr>
          <a:lstStyle/>
          <a:p>
            <a:pPr algn="l"/>
            <a:r>
              <a:rPr lang="en-US" dirty="0" err="1">
                <a:solidFill>
                  <a:schemeClr val="tx2"/>
                </a:solidFill>
                <a:latin typeface="Cambria" pitchFamily="18" charset="0"/>
              </a:rPr>
              <a:t>Šta</a:t>
            </a:r>
            <a:r>
              <a:rPr lang="en-US" dirty="0">
                <a:solidFill>
                  <a:schemeClr val="tx2"/>
                </a:solidFill>
                <a:latin typeface="Cambria" pitchFamily="18" charset="0"/>
              </a:rPr>
              <a:t> je </a:t>
            </a:r>
            <a:r>
              <a:rPr lang="en-US" dirty="0" err="1">
                <a:solidFill>
                  <a:schemeClr val="tx2"/>
                </a:solidFill>
                <a:latin typeface="Cambria" pitchFamily="18" charset="0"/>
              </a:rPr>
              <a:t>informacija</a:t>
            </a:r>
            <a:endParaRPr lang="en-US" dirty="0">
              <a:solidFill>
                <a:schemeClr val="tx2"/>
              </a:solidFill>
              <a:latin typeface="Cambria" pitchFamily="18" charset="0"/>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2204864"/>
            <a:ext cx="6247730" cy="3463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 r="1047"/>
          <a:stretch/>
        </p:blipFill>
        <p:spPr bwMode="auto">
          <a:xfrm>
            <a:off x="5695957" y="3837488"/>
            <a:ext cx="3448043" cy="2759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42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normAutofit/>
          </a:bodyPr>
          <a:lstStyle/>
          <a:p>
            <a:pPr algn="l"/>
            <a:r>
              <a:rPr lang="en-US" dirty="0" err="1">
                <a:solidFill>
                  <a:schemeClr val="tx2"/>
                </a:solidFill>
                <a:latin typeface="Cambria" pitchFamily="18" charset="0"/>
              </a:rPr>
              <a:t>Znanje</a:t>
            </a:r>
            <a:r>
              <a:rPr lang="en-US" dirty="0">
                <a:solidFill>
                  <a:schemeClr val="tx2"/>
                </a:solidFill>
                <a:latin typeface="Cambria" pitchFamily="18" charset="0"/>
              </a:rPr>
              <a:t> </a:t>
            </a:r>
            <a:r>
              <a:rPr lang="en-US" dirty="0" err="1">
                <a:solidFill>
                  <a:schemeClr val="tx2"/>
                </a:solidFill>
                <a:latin typeface="Cambria" pitchFamily="18" charset="0"/>
              </a:rPr>
              <a:t>vs</a:t>
            </a:r>
            <a:r>
              <a:rPr lang="en-US" dirty="0">
                <a:solidFill>
                  <a:schemeClr val="tx2"/>
                </a:solidFill>
                <a:latin typeface="Cambria" pitchFamily="18" charset="0"/>
              </a:rPr>
              <a:t> </a:t>
            </a:r>
            <a:r>
              <a:rPr lang="en-US" dirty="0" err="1">
                <a:solidFill>
                  <a:schemeClr val="tx2"/>
                </a:solidFill>
                <a:latin typeface="Cambria" pitchFamily="18" charset="0"/>
              </a:rPr>
              <a:t>Odlučivanje</a:t>
            </a:r>
            <a:endParaRPr lang="en-US" dirty="0">
              <a:solidFill>
                <a:schemeClr val="tx2"/>
              </a:solidFill>
              <a:latin typeface="Cambria" pitchFamily="18" charset="0"/>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175" y="2343869"/>
            <a:ext cx="8882063"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03880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normAutofit/>
          </a:bodyPr>
          <a:lstStyle/>
          <a:p>
            <a:pPr algn="l"/>
            <a:r>
              <a:rPr lang="en-US" dirty="0" err="1">
                <a:solidFill>
                  <a:schemeClr val="tx2"/>
                </a:solidFill>
                <a:latin typeface="Cambria" pitchFamily="18" charset="0"/>
              </a:rPr>
              <a:t>Pojam</a:t>
            </a:r>
            <a:r>
              <a:rPr lang="en-US" dirty="0">
                <a:solidFill>
                  <a:schemeClr val="tx2"/>
                </a:solidFill>
                <a:latin typeface="Cambria" pitchFamily="18" charset="0"/>
              </a:rPr>
              <a:t> </a:t>
            </a:r>
            <a:r>
              <a:rPr lang="en-US" dirty="0" err="1">
                <a:solidFill>
                  <a:schemeClr val="tx2"/>
                </a:solidFill>
                <a:latin typeface="Cambria" pitchFamily="18" charset="0"/>
              </a:rPr>
              <a:t>informacionog</a:t>
            </a:r>
            <a:r>
              <a:rPr lang="en-US" dirty="0">
                <a:solidFill>
                  <a:schemeClr val="tx2"/>
                </a:solidFill>
                <a:latin typeface="Cambria" pitchFamily="18" charset="0"/>
              </a:rPr>
              <a:t> </a:t>
            </a:r>
            <a:r>
              <a:rPr lang="en-US" dirty="0" err="1">
                <a:solidFill>
                  <a:schemeClr val="tx2"/>
                </a:solidFill>
                <a:latin typeface="Cambria" pitchFamily="18" charset="0"/>
              </a:rPr>
              <a:t>sistema</a:t>
            </a:r>
            <a:r>
              <a:rPr lang="en-US" dirty="0">
                <a:solidFill>
                  <a:schemeClr val="tx2"/>
                </a:solidFill>
                <a:latin typeface="Cambria" pitchFamily="18" charset="0"/>
              </a:rPr>
              <a:t> </a:t>
            </a:r>
          </a:p>
        </p:txBody>
      </p:sp>
      <p:sp>
        <p:nvSpPr>
          <p:cNvPr id="5" name="Subtitle 2"/>
          <p:cNvSpPr>
            <a:spLocks noGrp="1"/>
          </p:cNvSpPr>
          <p:nvPr>
            <p:ph type="subTitle" idx="1"/>
          </p:nvPr>
        </p:nvSpPr>
        <p:spPr>
          <a:xfrm>
            <a:off x="683568" y="2636912"/>
            <a:ext cx="5544616" cy="3816424"/>
          </a:xfrm>
        </p:spPr>
        <p:txBody>
          <a:bodyPr>
            <a:normAutofit/>
          </a:bodyPr>
          <a:lstStyle/>
          <a:p>
            <a:pPr algn="l"/>
            <a:r>
              <a:rPr lang="vi-VN" sz="2400" dirty="0">
                <a:solidFill>
                  <a:schemeClr val="tx2"/>
                </a:solidFill>
                <a:latin typeface="Cambria" pitchFamily="18" charset="0"/>
              </a:rPr>
              <a:t>Informacioni sistem je uređeni skup metoda, procesa i operacija za prikupljanje, čuvanje, obradu, prenošenje i distribuciju podataka u okviru jedne organizacije, uključujući i opremu i ljude koji se tim aktivnostima bave. </a:t>
            </a:r>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49429" y="3212976"/>
            <a:ext cx="3394571" cy="3394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27191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10419</TotalTime>
  <Words>2345</Words>
  <Application>Microsoft Office PowerPoint</Application>
  <PresentationFormat>On-screen Show (4:3)</PresentationFormat>
  <Paragraphs>362</Paragraphs>
  <Slides>61</Slides>
  <Notes>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63" baseType="lpstr">
      <vt:lpstr>Office Theme</vt:lpstr>
      <vt:lpstr>Visio</vt:lpstr>
      <vt:lpstr>Projektovanje informacionih sistema - predavanja</vt:lpstr>
      <vt:lpstr>Pojam podataka</vt:lpstr>
      <vt:lpstr>Pojam informacije</vt:lpstr>
      <vt:lpstr>Osnovi teorije informacija</vt:lpstr>
      <vt:lpstr>Osnovi teorije informacija</vt:lpstr>
      <vt:lpstr>Osnovi teorije informacija</vt:lpstr>
      <vt:lpstr>Šta je informacija</vt:lpstr>
      <vt:lpstr>Znanje vs Odlučivanje</vt:lpstr>
      <vt:lpstr>Pojam informacionog sistema </vt:lpstr>
      <vt:lpstr>Položaj IS u odnosu na realni sistem</vt:lpstr>
      <vt:lpstr>Model realnog poslovnog sistema</vt:lpstr>
      <vt:lpstr>PowerPoint Presentation</vt:lpstr>
      <vt:lpstr>Zašto je potreban koncept IS-a?</vt:lpstr>
      <vt:lpstr>PowerPoint Presentation</vt:lpstr>
      <vt:lpstr>Projektovanje</vt:lpstr>
      <vt:lpstr>Zahtevi i potrebe</vt:lpstr>
      <vt:lpstr>PowerPoint Presentation</vt:lpstr>
      <vt:lpstr>Klasifikacije ISa</vt:lpstr>
      <vt:lpstr>Klasifikacije ISa</vt:lpstr>
      <vt:lpstr>Organizacija ISa</vt:lpstr>
      <vt:lpstr>Hijerarhijska struktura</vt:lpstr>
      <vt:lpstr>Decentralizovana struktura </vt:lpstr>
      <vt:lpstr>Matrična struktura </vt:lpstr>
      <vt:lpstr>Tip organizacije – matrični</vt:lpstr>
      <vt:lpstr>Organizacija ISa</vt:lpstr>
      <vt:lpstr>PowerPoint Presentation</vt:lpstr>
      <vt:lpstr>PowerPoint Presentation</vt:lpstr>
      <vt:lpstr>Radna mesta iz oblasti ISa</vt:lpstr>
      <vt:lpstr>Druge karijere iz oblasti ISa</vt:lpstr>
      <vt:lpstr>Radna mesta iz oblasti IS</vt:lpstr>
      <vt:lpstr>NAJTRAŽENIJA ZANIMANJA IZ OBLASTI ISa</vt:lpstr>
      <vt:lpstr>Projektovanje informacionih sistema - praksa</vt:lpstr>
      <vt:lpstr>Uvod</vt:lpstr>
      <vt:lpstr>Uvod</vt:lpstr>
      <vt:lpstr>Uvod</vt:lpstr>
      <vt:lpstr>URN</vt:lpstr>
      <vt:lpstr>PowerPoint Presentation</vt:lpstr>
      <vt:lpstr>PowerPoint Presentation</vt:lpstr>
      <vt:lpstr>PowerPoint Presentation</vt:lpstr>
      <vt:lpstr>GRL – Zašto GRL?</vt:lpstr>
      <vt:lpstr>GRL – Zašto GRL?</vt:lpstr>
      <vt:lpstr>GRL</vt:lpstr>
      <vt:lpstr>Cilj i zahtev</vt:lpstr>
      <vt:lpstr>Cilj</vt:lpstr>
      <vt:lpstr>GRL</vt:lpstr>
      <vt:lpstr>GRL</vt:lpstr>
      <vt:lpstr>GRL</vt:lpstr>
      <vt:lpstr>GRL</vt:lpstr>
      <vt:lpstr>GRL</vt:lpstr>
      <vt:lpstr>GRL</vt:lpstr>
      <vt:lpstr>PowerPoint Presentation</vt:lpstr>
      <vt:lpstr>Evaluacija GRL grafa</vt:lpstr>
      <vt:lpstr>GRL: Kvalitativni i kvantitativni prilaz</vt:lpstr>
      <vt:lpstr>GRL - Strategije</vt:lpstr>
      <vt:lpstr>GRL - Strategije</vt:lpstr>
      <vt:lpstr>GRL - Primer</vt:lpstr>
      <vt:lpstr>PowerPoint Presentation</vt:lpstr>
      <vt:lpstr>PowerPoint Presentation</vt:lpstr>
      <vt:lpstr>PowerPoint Presentation</vt:lpstr>
      <vt:lpstr>PowerPoint Presentation</vt:lpstr>
      <vt:lpstr>GRL - Primer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Poslovni i pravni fakultet</dc:title>
  <dc:creator>Windows User</dc:creator>
  <cp:lastModifiedBy>Korisnik</cp:lastModifiedBy>
  <cp:revision>136</cp:revision>
  <dcterms:created xsi:type="dcterms:W3CDTF">2021-02-24T10:06:34Z</dcterms:created>
  <dcterms:modified xsi:type="dcterms:W3CDTF">2022-10-15T11:48:27Z</dcterms:modified>
</cp:coreProperties>
</file>